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745" r:id="rId2"/>
    <p:sldId id="749" r:id="rId3"/>
    <p:sldId id="743" r:id="rId4"/>
    <p:sldId id="750" r:id="rId5"/>
    <p:sldId id="751" r:id="rId6"/>
    <p:sldId id="746" r:id="rId7"/>
    <p:sldId id="753" r:id="rId8"/>
    <p:sldId id="752" r:id="rId9"/>
    <p:sldId id="758" r:id="rId10"/>
    <p:sldId id="757" r:id="rId11"/>
    <p:sldId id="759" r:id="rId12"/>
    <p:sldId id="763" r:id="rId13"/>
    <p:sldId id="756" r:id="rId14"/>
    <p:sldId id="754" r:id="rId15"/>
    <p:sldId id="760" r:id="rId16"/>
    <p:sldId id="748" r:id="rId17"/>
    <p:sldId id="804" r:id="rId18"/>
    <p:sldId id="761" r:id="rId19"/>
    <p:sldId id="784" r:id="rId20"/>
    <p:sldId id="785" r:id="rId21"/>
    <p:sldId id="788" r:id="rId22"/>
    <p:sldId id="789" r:id="rId23"/>
    <p:sldId id="786" r:id="rId24"/>
    <p:sldId id="792" r:id="rId25"/>
    <p:sldId id="793" r:id="rId26"/>
    <p:sldId id="790" r:id="rId27"/>
    <p:sldId id="794" r:id="rId28"/>
    <p:sldId id="798" r:id="rId29"/>
    <p:sldId id="799" r:id="rId30"/>
    <p:sldId id="762" r:id="rId31"/>
    <p:sldId id="787" r:id="rId32"/>
    <p:sldId id="797" r:id="rId33"/>
    <p:sldId id="764" r:id="rId34"/>
    <p:sldId id="765" r:id="rId35"/>
    <p:sldId id="766" r:id="rId36"/>
    <p:sldId id="774" r:id="rId37"/>
    <p:sldId id="800" r:id="rId38"/>
    <p:sldId id="801" r:id="rId39"/>
    <p:sldId id="781" r:id="rId40"/>
    <p:sldId id="767" r:id="rId41"/>
    <p:sldId id="768" r:id="rId42"/>
    <p:sldId id="782" r:id="rId43"/>
    <p:sldId id="783" r:id="rId44"/>
    <p:sldId id="769" r:id="rId45"/>
    <p:sldId id="770" r:id="rId46"/>
    <p:sldId id="747" r:id="rId47"/>
    <p:sldId id="771" r:id="rId48"/>
    <p:sldId id="772" r:id="rId49"/>
    <p:sldId id="773" r:id="rId50"/>
    <p:sldId id="775" r:id="rId51"/>
    <p:sldId id="777" r:id="rId52"/>
    <p:sldId id="805" r:id="rId53"/>
    <p:sldId id="806" r:id="rId54"/>
    <p:sldId id="776" r:id="rId55"/>
    <p:sldId id="8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09F"/>
    <a:srgbClr val="6F9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Relative Focus</a:t>
            </a:r>
          </a:p>
        </c:rich>
      </c:tx>
      <c:layout>
        <c:manualLayout>
          <c:xMode val="edge"/>
          <c:yMode val="edge"/>
          <c:x val="0.178785760527092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Constrained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E-4629-8498-0CFF2B928D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Unconstrained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8E-4629-8498-0CFF2B928D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8E-4629-8498-0CFF2B928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79443919"/>
        <c:axId val="1016102271"/>
      </c:barChart>
      <c:catAx>
        <c:axId val="97944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102271"/>
        <c:crosses val="autoZero"/>
        <c:auto val="1"/>
        <c:lblAlgn val="ctr"/>
        <c:lblOffset val="100"/>
        <c:noMultiLvlLbl val="0"/>
      </c:catAx>
      <c:valAx>
        <c:axId val="1016102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944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5684675137335038"/>
          <c:y val="0.93998593904372407"/>
          <c:w val="0.23805631073169015"/>
          <c:h val="4.4717695159431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Relative Focus</a:t>
            </a:r>
          </a:p>
        </c:rich>
      </c:tx>
      <c:layout>
        <c:manualLayout>
          <c:xMode val="edge"/>
          <c:yMode val="edge"/>
          <c:x val="0.1787857605270921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Constrained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E-4629-8498-0CFF2B928D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Unconstrained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8E-4629-8498-0CFF2B928D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Tennessee</c:v>
                </c:pt>
                <c:pt idx="1">
                  <c:v>Boston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8E-4629-8498-0CFF2B928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79443919"/>
        <c:axId val="1016102271"/>
      </c:barChart>
      <c:catAx>
        <c:axId val="97944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6102271"/>
        <c:crosses val="autoZero"/>
        <c:auto val="1"/>
        <c:lblAlgn val="ctr"/>
        <c:lblOffset val="100"/>
        <c:noMultiLvlLbl val="0"/>
      </c:catAx>
      <c:valAx>
        <c:axId val="1016102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944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5684675137335038"/>
          <c:y val="0.93998593904372407"/>
          <c:w val="0.23805631073169015"/>
          <c:h val="4.4717695159431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5719-8F7A-42D3-833E-67583EAA13E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05301-6DE0-4D0D-83D1-1AAB0176F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6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918E-7B56-6CF4-1688-A3F18C02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90DBD-8063-8B11-2260-5EE6BF772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7B7D4-E2C5-4E58-A51B-98D1BD1A4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5746A-9D6D-E512-9701-0ADE3E74D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6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0FBC-4239-F2AB-2EC3-E8ED1BDC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E6D0F-E671-BAB6-DEE3-6960A336D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E00C9-A08A-5827-A240-56DD93443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AF54F-37D3-27F0-3173-64A5EE683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1E589-59B5-E18E-5B40-A2A34509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902A2-B89D-8AC0-C927-9313F1916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CDA22-723C-F388-50F6-690608C86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F8DED-AAF3-173A-4A39-68476CFA1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6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96DB-AAB2-97EC-7E50-FF5074AD6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175CE-0823-E854-4592-A4758C956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D2869-1474-64F4-4503-F6151906C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A3E71-5CAF-289E-7F06-C589C4122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2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34A8-21CB-0E2B-0671-F1BDE9FA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4694B-1C89-A829-F4BA-AC184CA40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56C5D-FE96-CA0A-4416-396AEB3B7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85D47-389F-609A-BCB4-AB675E8DE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23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E40DE-0FCE-16A6-7EA8-8CA7C4EE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014BB-8B89-F3AA-D319-6219006B3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5F5AF-9575-0EEE-43B9-6603F69AE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D8A35-AED2-7142-C8DC-9A01A8550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09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5C0D-6A33-F37B-E6D0-80B8FDF5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EE45A-61A4-C469-3ADC-90BA80F19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18B53-694D-8446-647A-97A3A8691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EAE9F-74EE-4C8D-6F51-351A8C822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67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33493-6D53-533C-5B45-B3EE6304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AB1E4-A427-48C0-BD11-3551D299A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15293-8B33-F00A-BE30-DDA1664D0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DB2CF-A4C2-F8F1-D557-DD2309B3F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75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FE1B-F7BA-FC0D-A2E5-EC1D67BA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B1BE2-31DA-2BF6-79F0-11DAC0F35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5938D-D3E0-D4C0-73AF-B073A3FDA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22A7A-4C70-1748-D819-61C3922E4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38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4D2BD-0814-49B5-4F2A-6DA495810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18DAD-19F4-CBF5-F2F6-F6AAA25C0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D2A73-AAAA-94B5-99D3-B710F317A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2BDAC-4ADA-4EAC-C0AD-C3A48DE21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8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EAD9-1DAF-4C57-D20E-B68FBFD82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3A568-8C53-36B6-9A63-89B76B787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C9ED3-2A0A-89F4-1D11-224C7687F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3BC54-C646-48BD-416F-D923DDAE9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7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4EF1B-0D08-6A0B-19B0-53BB450B9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11A12-B37A-D677-A898-23F42D2F1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29EE45-067F-6B01-9874-16CFE75C5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2251D-8EF2-CA5F-60A8-482C23678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39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7C9D8-56AE-64EF-33EB-125FC7C8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601BAD-C190-06BF-DEE0-6FEBA686CE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01947-264E-416C-0BEE-7265788C9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0956B-1BA9-2F73-A2CE-398E6349F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37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B0E1-C400-8107-FDB6-EE60377EF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16105-F0A2-DF9F-743F-F13F7584C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7B75D-1EF8-1AD5-1150-B7CEDD0B0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D4DED-3C22-9F3D-7348-45BBF4308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F50E-3026-FCB0-079A-3709E13BF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7DA00-AA74-A8A4-B1D9-99106FA05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84915-38C5-85EF-9231-F878BB2DB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85951-FACF-A5EF-98C2-B507A226E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3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BF79-978F-DECC-D537-320E9A47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1A84E-9A26-4498-F4C2-EC2101EF5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6BCB3-9F86-8EC9-D820-D4F832FB7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3ADEC-043F-1A57-F97A-94091A84A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9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991A-3E3A-69DA-2C81-C8C0DC5D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47C52B-2436-584D-DB23-3E532BA45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391FF-E271-F444-C0CE-832B64831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CE5D2-8DA1-A622-4C42-5922EA81A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8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1C217-F9D8-5383-8606-7BCE5197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391F3-8E5C-90FA-FB36-40DB9ECE7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12DB6-B158-4B39-A56F-CB6252335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2C852-7C2A-E570-D565-62ABCDC7D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0E85-DA61-56E7-C336-19951CF0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FC1819-A717-A0A0-ADAB-8D3BB64BB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48C7E-FACA-F46F-362C-25E2B61B5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5369A-485F-F5CE-A9FE-3FEE95508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28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0EDFD-6B18-3312-1204-15C86F11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29FC51-BDF8-620E-7F29-83C52F515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B27AD5-0745-7DE1-2091-28452697A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CD0E6-5044-2C35-23AB-E9F5034B0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69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AF2CA-4715-1A2E-ACF9-C31E19396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A3055-D6AA-ACD3-44AD-F80606CE4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EFF17-54C0-469F-B144-F23DEB9F3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0C90-4457-47FE-835D-1D2AEECCF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7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D8D84-70C2-DB24-B919-88E95FF22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E999D-D332-42E7-F35D-79C335A0B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61B46-7D99-3414-D96D-341B620A4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CA26-C167-C438-F884-96436C3FE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C5F6B-5EF0-FE6A-14D2-829E9A19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D2459-35BC-FBBF-04FD-3BD157093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BBBEC8-8D02-DCAD-02B6-AFE8D6A48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99BB-0B1F-A3BC-5CED-9D4073977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7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405F-3047-CA38-F32B-01494319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F55D2-151F-FCBD-02C1-EF21124F3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6B212-8AE1-06E3-8C51-7A67A91E2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1607A-170D-E52D-E4AE-FE370DC1C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22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068B-5A5B-AD02-DD8F-0AC4E881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1DAA2-5CB3-5DA3-4936-F45EDE9B7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4F76E-00E4-4DF4-7B06-119215456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E781F-130B-8398-74C6-F87A2E31E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36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A3D3-A1CC-777E-4F2C-6FDB84F82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71802-7BD0-136E-364E-2B55AF52E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80F03-24CB-9807-20D9-906818F6A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897D1-73CB-5408-787E-7D837D637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3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D43C-4268-B3E3-C06D-B675EA18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495F6-8341-D6F0-CB57-C20B17E1E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86470-17B8-493F-5521-21ADCDE55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25111-65FA-5E67-5505-6874F9B93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49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0465C-BA85-7C01-19C8-09D3D66E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5E765-EC9C-2255-8B53-9D02107FD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C1755-154B-BE1B-80A4-0209FCA7F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1C11C-90B2-3F69-0B03-E1A675495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66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1922-7748-6F7C-8CEE-86630258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3E054-3B82-64CE-4DA5-ECC0006AA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2ED16-7AE2-DE36-7063-3535ECCB0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A4066-CF76-6A96-91B8-C9B6184B1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89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8BE2C-46BA-B967-C477-1971CD458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888CC-F7BD-CCD6-8C86-4DF91F377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4A38B7-A6A1-E090-AB3D-E2F6E8578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91EE4-9FE4-CB0F-0E6B-A13A96963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0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CC655-75D9-7010-600A-9F453B0C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7EE8E-CFCF-64AD-6DC8-1D69889DD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91DE6-FFBD-DB4C-0E99-AE6BEACF6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9678F-E229-8D22-F891-91874E7DC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16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1FE4-A709-C182-07CE-28D6B734F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ECE7A-DF8A-7F93-EDD1-D990D3573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2540E-91B2-CA16-8C05-AF78B953B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A5004-973C-0509-C3C7-059ABF85E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4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7D5DD-5C77-D868-1BFB-E50F353CF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C82094-0F35-9CFE-808D-67D870080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09947-1393-18FA-E576-D71877794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8C890-3E0C-54E0-E02F-CD3305766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6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9A539-63AC-44D4-0606-20AC9364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2467A-7833-92BA-9881-A513C630D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84225-F8A2-6EDA-C298-5ACAAD3C2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CBCE8-1298-098C-CD77-6CBB174BA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687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E55D0-143A-6DCF-465A-4EAC5A46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8BF59-2282-5229-8CCB-6AD33DC0D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08BAD-7B47-076B-D44A-BBEBFE597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8B7B5-E310-2299-7D2B-12612903C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00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5C36D-7F69-DD47-9938-81D0A5CF9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B467A9-3BFA-D519-D989-5600B6138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6BD6F3-D301-9E51-D5AD-F50E62904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E26E-D070-A87D-66C9-202570642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52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DE48F-17CC-4336-7359-F77D0198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50AB7-2E3B-6A99-8F47-F54021F4C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3F0FE-B30B-CB31-F740-2F6078E72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93D82-1615-25DE-24FB-2B6433D64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75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80198-6AB4-72BD-9626-40D16B88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D2E5B-6AAD-2611-5E06-6DE897330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6641A-59CA-3EB0-A9FA-5865BCE4B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75DB-898A-19A3-A0DC-18EDC6493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9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8183-747C-7CF2-3038-1B131D116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13BE1-15C1-8296-F3B8-E6A54128F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27415-B116-EB0D-6ACF-28B4B6310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956BD-5B4A-7A2A-F16F-64DF3D134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23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41C9-4A56-CAB9-A729-67A0556BF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BADDC-4C67-DB12-2D4B-87B1FB30A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4EE16-17EB-8B9D-88E1-D4F53DDCC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886C-7BA8-DC60-5A72-BD16309EE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449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918E-7B56-6CF4-1688-A3F18C02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90DBD-8063-8B11-2260-5EE6BF772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7B7D4-E2C5-4E58-A51B-98D1BD1A4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5746A-9D6D-E512-9701-0ADE3E74D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53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EFA54-03BD-86E4-E8F9-D665D83F4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0F1C7-EF24-54F6-852C-9874481CD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8E39-EF25-EE82-B9A0-E43030E0D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063A2-ABAC-5594-4916-DA881D9FE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7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FD09-346D-8A21-A613-DDCEF8931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D59C0-FBA4-0833-E16F-0CCFB238F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04857-74F7-DEC9-0376-F6D5433C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017C7-13F0-053D-8F0A-1FFDB973F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95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F63F-F1FF-40B0-1A6C-19BC3F87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9C639-D82A-58B5-0D9E-B5C99AACD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3A71F-9E1F-3CDD-5F4F-A7DDF4390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7AFE4-84A4-9E6D-8453-46CF69BDB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1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7A68B-8DAA-5203-509B-55AAE522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9EC02-2E32-9A28-FD77-021736954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64DA0-BFCC-A7D3-2A89-9E99B355F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FFF96-47CC-867D-2392-1B0177B7D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66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BC31E-C353-1CA3-A522-2523F75B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73F9A-4F55-8F6E-0CA4-FA2AC7A87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C0098-FE3C-58E6-91E4-914D20D0B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FF021-9D64-5361-AD15-DC39D9AF1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887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1FC8A-CF7A-DDBB-00DB-1C9B5F09A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E3254-81F9-0B99-7237-7382CE1E1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205C0-8931-EB54-91F9-EF88635F1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5A5A3-7668-F304-3B79-3E0DF6D27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980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451E9-B18F-DE2D-7DEF-3F91257AA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D39CD-123C-4B2F-7029-2F548A8FD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D509F-7B36-BB7C-140C-2EA9BCC29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04D26-37DC-E1D5-B75B-07732E2CC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92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30A24-7414-03FE-120A-AFA719568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4B6C3-BCAC-A32E-EB7C-0F1FB56C1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ED8DF-BDB4-9983-3F56-F5AF8624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79914-4EEF-8387-E419-6AC45D481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80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FAB58-7625-AA53-A3ED-DBDBD7D9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397E9-C8A7-6C84-B2CB-CAEC217C9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1F7FD-2F4E-DA97-9C0E-2DCE35FE0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C57F5-4287-5DBD-83C4-AB7CE0EB3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601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61287-8F04-C658-839B-C0CEDFF7A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302D4-4154-70BC-2908-65074CB77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EDA32-AA3D-44CC-356A-C93A9AD95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D2369-ABDE-26BE-7C98-6ABE503BF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918E-7B56-6CF4-1688-A3F18C02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90DBD-8063-8B11-2260-5EE6BF772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7B7D4-E2C5-4E58-A51B-98D1BD1A4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5746A-9D6D-E512-9701-0ADE3E74D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E5A2-2495-2A89-DFB1-722CC8CF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9D33C2-12BF-DA97-07FE-08A9CDF57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8E399-3082-6640-F6F2-376DFF902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6D2A-1A78-607B-0E85-237730D6C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3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3D8E3-DCBD-7ACC-3DBF-DC589471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55930-20F3-8D06-F22D-A5BB14CC4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606E5-10C9-2DD4-0F2C-FCA414D8D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20BB8-0698-6807-CC4B-FA35B2130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E20F-1465-6EBE-9E30-7F8091C1F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8F576E-BC1A-3F85-A670-5F6D2E430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26C78-0F8D-A35E-7899-9DE068B06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0D3FA-F9F6-94F4-B291-FF40218DD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07029-7758-4B00-AEBC-9352BD9297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14A61-9490-8263-F1E0-5AE44EA50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FA7F5-B215-50E6-1DA1-E145BF87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5007-6469-13F2-4D05-C48E5D6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B644D-96D4-9F19-C902-2C20ABB2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560CF-C67B-5444-2D78-93BCD476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AD71-F74A-0A3D-852D-C0D16428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466F5-0518-B20A-876C-CF86ABEA6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F7E87-D0AA-D120-C7BC-20452A45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BED01-A153-6CB7-6995-BDDD8BD1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D5A87-AB41-D170-95E8-D242EA9E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6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C9BD5-A03E-71F9-4B93-29BEF03B7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4231C-5F8E-692F-BEC6-849C276BB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27EB7-99A8-60FA-40BA-1D9DC291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71D14-35FD-C02A-62AD-4ECCBA5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BAD06-8725-DB54-4BA5-63DE204F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0820-D959-87C6-9572-8483ED01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300C0-56B5-E0BE-1B0F-943206F0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3B065-6FF2-5101-8067-586B4C58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26EDD-3FD8-B803-8EC4-AF2BBC0E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B94ED-85E9-C7DC-8032-684040C2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0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63BB-BA8E-84A4-3899-EC1F81E0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4B6DB-BF83-9A31-9138-82D075E3F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C5ED-DEF6-A8AB-DEEB-0A624B339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8C09D-1426-505D-FE53-1D2647A9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4190B-F960-C0FF-0ED7-7F82ACD4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0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46F-67FD-6922-FB94-D25E48EC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DA9B1-DBC8-A15E-1C0A-488DB5E22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23481-435B-8506-3F53-A40DB7D9F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D39EA-D5EA-E521-93B0-14FA3064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3390F-8DCE-58BB-9436-1EFCEDB1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E960A-2BC0-98D4-84C5-A3985FE8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5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9A5-2D36-E03A-CF82-09D69DD9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D384-5C7F-1E8B-9F02-F9E878C5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735E2-F475-FA04-6178-6445A0AE2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483E2-FAEF-5F05-B353-7538319FC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7322A-729B-DA81-8323-5C272E968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45C19-6052-A488-8D76-74F80DEF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5E2D6-FB9E-B5BE-2370-D3CB103C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FBA4B9-7085-59EA-5F57-A598BB78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9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BF8B-AC08-6CD5-C160-0ADE4754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73871-A861-9E38-D49C-06103D03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81A9B-8D45-3EF2-928A-DEAD1479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C2204-0079-2903-7196-5D9A0F83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7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E537E-E7EE-806C-B66C-E6CDD227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94258-221A-FE2A-2691-A3C66F27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43112-ECCA-B102-56E6-BC8D753E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298F-FD40-0587-CCEB-5B023209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9C52-CDB6-401E-3B97-05A3C0883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888A2-D968-FBB7-1425-5DA8F40CA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73297-DCAE-AF68-5AD9-3B4F3229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9D6BC-7F2C-B4EF-4597-C78B4B20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1EA7C-AA36-2DD3-423A-B65FE85C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3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D3309-F7A4-5BA9-693B-C77F811A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C2CAA-2DAE-E42A-C337-7AF998756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C8E09-C1EB-4EE3-AA8E-BBAF5ECD3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347A2-EB37-B71E-4278-3A6E11A6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B8172-4C9A-80D1-E72D-7A3389BFD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4C2F2-E7D1-C637-2BED-D7C262EE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576CA-823D-746D-8BA0-56C9274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3B62F-B17F-B3BD-6615-52A5CE057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E793C-24A7-3EC0-3352-85D9517BC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93589-71F5-4587-9123-420F3E0C1780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EB0F-4834-B3D9-3DF7-4A3599838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6C4BB-10F2-DF82-0F7A-08582A913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DA37-73A9-417C-8685-2FB094EF4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68864-BBDC-8BD9-CE7F-48C1E938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1F56-6E15-1FA1-DED7-10CEAFB5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9A895-EEDF-9238-7404-8A8786760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10" y="-1806187"/>
            <a:ext cx="8376379" cy="5584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30278-4F60-9BD3-FF27-57728676FF66}"/>
              </a:ext>
            </a:extLst>
          </p:cNvPr>
          <p:cNvSpPr txBox="1"/>
          <p:nvPr/>
        </p:nvSpPr>
        <p:spPr>
          <a:xfrm>
            <a:off x="573374" y="3599793"/>
            <a:ext cx="9260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6B8D8B"/>
                </a:solidFill>
                <a:latin typeface="Rockwell Condensed" panose="02060603050405020104" pitchFamily="18" charset="0"/>
              </a:rPr>
              <a:t>The Science of Play: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2751E-FCD9-85F0-2063-6ED56BDB0C57}"/>
              </a:ext>
            </a:extLst>
          </p:cNvPr>
          <p:cNvSpPr txBox="1"/>
          <p:nvPr/>
        </p:nvSpPr>
        <p:spPr>
          <a:xfrm>
            <a:off x="573374" y="4871162"/>
            <a:ext cx="11789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69C9B"/>
                </a:solidFill>
                <a:latin typeface="Print Clearly" pitchFamily="2" charset="0"/>
              </a:rPr>
              <a:t>A framework for deep, joyful, and developmentally essential learning</a:t>
            </a:r>
          </a:p>
        </p:txBody>
      </p:sp>
    </p:spTree>
    <p:extLst>
      <p:ext uri="{BB962C8B-B14F-4D97-AF65-F5344CB8AC3E}">
        <p14:creationId xmlns:p14="http://schemas.microsoft.com/office/powerpoint/2010/main" val="351059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97D45-37BB-F3E3-7037-EF5D3D51E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564C3-2B25-4E9F-ACB4-10E08DF79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B5912-2BD6-106E-3E92-97D642E26C49}"/>
              </a:ext>
            </a:extLst>
          </p:cNvPr>
          <p:cNvSpPr txBox="1"/>
          <p:nvPr/>
        </p:nvSpPr>
        <p:spPr>
          <a:xfrm>
            <a:off x="560265" y="6318814"/>
            <a:ext cx="1134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Published:  </a:t>
            </a:r>
            <a:r>
              <a:rPr lang="en-US" b="1" dirty="0"/>
              <a:t>“Why are preschool programs becoming less effective?” </a:t>
            </a:r>
            <a:r>
              <a:rPr lang="en-US" dirty="0"/>
              <a:t>(</a:t>
            </a:r>
            <a:r>
              <a:rPr lang="en-US" i="1" dirty="0"/>
              <a:t>Journal of Policy Analysis and Management</a:t>
            </a:r>
            <a:r>
              <a:rPr lang="en-US" dirty="0"/>
              <a:t>, 2026)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B9BA5C-BCA1-16A3-1D21-2E3234115EB4}"/>
              </a:ext>
            </a:extLst>
          </p:cNvPr>
          <p:cNvSpPr txBox="1"/>
          <p:nvPr/>
        </p:nvSpPr>
        <p:spPr>
          <a:xfrm>
            <a:off x="1588957" y="130414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Good News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81D12-14BE-D96B-45F9-712D70CD046A}"/>
              </a:ext>
            </a:extLst>
          </p:cNvPr>
          <p:cNvSpPr txBox="1"/>
          <p:nvPr/>
        </p:nvSpPr>
        <p:spPr>
          <a:xfrm>
            <a:off x="1738857" y="331617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Bad News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A0FF1-7331-6542-6514-F381D29B7506}"/>
              </a:ext>
            </a:extLst>
          </p:cNvPr>
          <p:cNvSpPr txBox="1"/>
          <p:nvPr/>
        </p:nvSpPr>
        <p:spPr>
          <a:xfrm>
            <a:off x="4242216" y="2069102"/>
            <a:ext cx="4901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Outcomes have improved for all preschoolers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84368C-1D68-DC3F-A924-32DC5EDB31B0}"/>
              </a:ext>
            </a:extLst>
          </p:cNvPr>
          <p:cNvSpPr txBox="1"/>
          <p:nvPr/>
        </p:nvSpPr>
        <p:spPr>
          <a:xfrm>
            <a:off x="1259177" y="284814"/>
            <a:ext cx="903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Pre 2000   vs   Post 2000</a:t>
            </a:r>
          </a:p>
        </p:txBody>
      </p:sp>
    </p:spTree>
    <p:extLst>
      <p:ext uri="{BB962C8B-B14F-4D97-AF65-F5344CB8AC3E}">
        <p14:creationId xmlns:p14="http://schemas.microsoft.com/office/powerpoint/2010/main" val="407635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5416-C5C5-92E5-93DA-3E71DF69D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6605-C027-0C13-7701-FDD42681D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42534-471B-BA5C-081C-602DF94E4D86}"/>
              </a:ext>
            </a:extLst>
          </p:cNvPr>
          <p:cNvSpPr txBox="1"/>
          <p:nvPr/>
        </p:nvSpPr>
        <p:spPr>
          <a:xfrm>
            <a:off x="560265" y="6318814"/>
            <a:ext cx="1134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Published:  </a:t>
            </a:r>
            <a:r>
              <a:rPr lang="en-US" b="1" dirty="0"/>
              <a:t>“Why are preschool programs becoming less effective?” </a:t>
            </a:r>
            <a:r>
              <a:rPr lang="en-US" dirty="0"/>
              <a:t>(</a:t>
            </a:r>
            <a:r>
              <a:rPr lang="en-US" i="1" dirty="0"/>
              <a:t>Journal of Policy Analysis and Management</a:t>
            </a:r>
            <a:r>
              <a:rPr lang="en-US" dirty="0"/>
              <a:t>, 2026)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6CE6E-EE26-AF67-9D15-95334601786B}"/>
              </a:ext>
            </a:extLst>
          </p:cNvPr>
          <p:cNvSpPr txBox="1"/>
          <p:nvPr/>
        </p:nvSpPr>
        <p:spPr>
          <a:xfrm>
            <a:off x="1588957" y="130414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Good News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FAEA2-68F0-5BA9-6D24-105F5A0C30B2}"/>
              </a:ext>
            </a:extLst>
          </p:cNvPr>
          <p:cNvSpPr txBox="1"/>
          <p:nvPr/>
        </p:nvSpPr>
        <p:spPr>
          <a:xfrm>
            <a:off x="1738857" y="331617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Bad News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33B3A-CB12-AA22-ADF7-DDB928194C67}"/>
              </a:ext>
            </a:extLst>
          </p:cNvPr>
          <p:cNvSpPr txBox="1"/>
          <p:nvPr/>
        </p:nvSpPr>
        <p:spPr>
          <a:xfrm>
            <a:off x="4242216" y="2069102"/>
            <a:ext cx="4901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Outcomes have improved for all preschoolers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6C896-0E13-8609-0070-B8BE492BFF52}"/>
              </a:ext>
            </a:extLst>
          </p:cNvPr>
          <p:cNvSpPr txBox="1"/>
          <p:nvPr/>
        </p:nvSpPr>
        <p:spPr>
          <a:xfrm>
            <a:off x="4242215" y="4141552"/>
            <a:ext cx="4901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and HOW we teach has changed.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D6B3D-4EFC-B75F-7F4E-1617D70DC1E4}"/>
              </a:ext>
            </a:extLst>
          </p:cNvPr>
          <p:cNvSpPr txBox="1"/>
          <p:nvPr/>
        </p:nvSpPr>
        <p:spPr>
          <a:xfrm>
            <a:off x="1259177" y="284814"/>
            <a:ext cx="903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Pre 2000   vs   Post 2000</a:t>
            </a:r>
          </a:p>
        </p:txBody>
      </p:sp>
    </p:spTree>
    <p:extLst>
      <p:ext uri="{BB962C8B-B14F-4D97-AF65-F5344CB8AC3E}">
        <p14:creationId xmlns:p14="http://schemas.microsoft.com/office/powerpoint/2010/main" val="140460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43AF-CF4A-A145-6DA2-D2BB85C7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49D07-1704-D8D4-F82F-04D4013CF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4352B4-D72F-5FF1-1892-E7E8129847B4}"/>
              </a:ext>
            </a:extLst>
          </p:cNvPr>
          <p:cNvSpPr txBox="1"/>
          <p:nvPr/>
        </p:nvSpPr>
        <p:spPr>
          <a:xfrm>
            <a:off x="1259177" y="284814"/>
            <a:ext cx="903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Pre 2000   vs   Post 2000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40C92-165A-DEF1-4FB1-92680AD52A4B}"/>
              </a:ext>
            </a:extLst>
          </p:cNvPr>
          <p:cNvSpPr txBox="1"/>
          <p:nvPr/>
        </p:nvSpPr>
        <p:spPr>
          <a:xfrm>
            <a:off x="1588957" y="1304144"/>
            <a:ext cx="4507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latin typeface="Georgia" panose="02040502050405020303" pitchFamily="18" charset="0"/>
              </a:rPr>
              <a:t>POLL:</a:t>
            </a:r>
            <a:endParaRPr lang="en-US" sz="7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DFB70-78D2-ABF2-6457-3834BDF2EB1C}"/>
              </a:ext>
            </a:extLst>
          </p:cNvPr>
          <p:cNvSpPr txBox="1"/>
          <p:nvPr/>
        </p:nvSpPr>
        <p:spPr>
          <a:xfrm>
            <a:off x="3477718" y="2886604"/>
            <a:ext cx="5891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change do you think has most impacted this outcome?</a:t>
            </a:r>
          </a:p>
        </p:txBody>
      </p:sp>
    </p:spTree>
    <p:extLst>
      <p:ext uri="{BB962C8B-B14F-4D97-AF65-F5344CB8AC3E}">
        <p14:creationId xmlns:p14="http://schemas.microsoft.com/office/powerpoint/2010/main" val="255430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2A73-D263-FDCF-8F20-D139AAD2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4E486-63D7-174F-B457-7921221F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DA283161-DBA9-421B-05E7-C09AA9968F73}"/>
              </a:ext>
            </a:extLst>
          </p:cNvPr>
          <p:cNvGraphicFramePr>
            <a:graphicFrameLocks/>
          </p:cNvGraphicFramePr>
          <p:nvPr/>
        </p:nvGraphicFramePr>
        <p:xfrm>
          <a:off x="838199" y="365125"/>
          <a:ext cx="10029669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211430E-3FAA-7923-716A-7EFAA5F23C1F}"/>
              </a:ext>
            </a:extLst>
          </p:cNvPr>
          <p:cNvSpPr/>
          <p:nvPr/>
        </p:nvSpPr>
        <p:spPr>
          <a:xfrm>
            <a:off x="6940446" y="365125"/>
            <a:ext cx="4781862" cy="5451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D01EA-FEDC-6AC3-F306-D17390EE8B0E}"/>
              </a:ext>
            </a:extLst>
          </p:cNvPr>
          <p:cNvSpPr txBox="1"/>
          <p:nvPr/>
        </p:nvSpPr>
        <p:spPr>
          <a:xfrm>
            <a:off x="7749915" y="539646"/>
            <a:ext cx="3972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McCormick, Weiland, Hsueh, </a:t>
            </a:r>
            <a:r>
              <a:rPr lang="en-US" dirty="0" err="1"/>
              <a:t>Pralica</a:t>
            </a:r>
            <a:r>
              <a:rPr lang="en-US" dirty="0"/>
              <a:t>, Weissman, Moffett, Snow, Sachs.</a:t>
            </a:r>
          </a:p>
          <a:p>
            <a:r>
              <a:rPr lang="en-US" b="1" dirty="0"/>
              <a:t>“Is Skill Type the Key to the PreK Fadeout Puzzle?... “</a:t>
            </a:r>
          </a:p>
          <a:p>
            <a:r>
              <a:rPr lang="en-US" dirty="0"/>
              <a:t>(</a:t>
            </a:r>
            <a:r>
              <a:rPr lang="en-US" i="1" dirty="0"/>
              <a:t>Child Development</a:t>
            </a:r>
            <a:r>
              <a:rPr lang="en-US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205738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D6B9-A9D7-166E-3876-1DAB72B3C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A0AE1-3E0E-32A3-6242-CD918BC6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65C2ACC-BE89-789F-08D9-F356E3653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77" y="525774"/>
            <a:ext cx="5323846" cy="5967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0D90A-AEF3-4608-0DB3-E135889EA8D6}"/>
              </a:ext>
            </a:extLst>
          </p:cNvPr>
          <p:cNvSpPr txBox="1"/>
          <p:nvPr/>
        </p:nvSpPr>
        <p:spPr>
          <a:xfrm>
            <a:off x="9188970" y="4571999"/>
            <a:ext cx="268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Dale C. Farran, PhD</a:t>
            </a:r>
          </a:p>
          <a:p>
            <a:r>
              <a:rPr lang="en-US" b="1" dirty="0"/>
              <a:t>“Early Developmental Competencies or Why PreK Does Not Have Lasting Effects”</a:t>
            </a:r>
          </a:p>
          <a:p>
            <a:r>
              <a:rPr lang="en-US" dirty="0"/>
              <a:t>(</a:t>
            </a:r>
            <a:r>
              <a:rPr lang="en-US" i="1" dirty="0"/>
              <a:t>DEY</a:t>
            </a:r>
            <a:r>
              <a:rPr lang="en-US" dirty="0"/>
              <a:t>, 2022)</a:t>
            </a:r>
          </a:p>
        </p:txBody>
      </p:sp>
    </p:spTree>
    <p:extLst>
      <p:ext uri="{BB962C8B-B14F-4D97-AF65-F5344CB8AC3E}">
        <p14:creationId xmlns:p14="http://schemas.microsoft.com/office/powerpoint/2010/main" val="78555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00081-E996-9369-AB33-8B567E7F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19488-6D46-18DB-C925-F8F262A08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59DE7FA5-7D6C-042E-5977-7D77ACEF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08" y="-340488"/>
            <a:ext cx="5025984" cy="75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29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E51D3-C7D2-AAE8-202E-0E3BAED35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B3C93-23C8-0B39-CB7C-5BBC4FFA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06393-0C5A-C3B7-5B5A-2B6D7501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0" y="320322"/>
            <a:ext cx="925830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55FC-A0B4-6DCA-22DF-F56B9D07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3DFC6-DB1F-F0F0-5817-CA47A097F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0C3FD-52E3-3A9D-0D27-33AB0E8E148A}"/>
              </a:ext>
            </a:extLst>
          </p:cNvPr>
          <p:cNvSpPr txBox="1"/>
          <p:nvPr/>
        </p:nvSpPr>
        <p:spPr>
          <a:xfrm>
            <a:off x="1259177" y="284814"/>
            <a:ext cx="903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EFA09F"/>
                </a:solidFill>
              </a:rPr>
              <a:t>Why We Play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2D48B-352D-62B6-9B04-93369AC4F63F}"/>
              </a:ext>
            </a:extLst>
          </p:cNvPr>
          <p:cNvSpPr txBox="1"/>
          <p:nvPr/>
        </p:nvSpPr>
        <p:spPr>
          <a:xfrm>
            <a:off x="1588957" y="1304144"/>
            <a:ext cx="4507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latin typeface="Georgia" panose="02040502050405020303" pitchFamily="18" charset="0"/>
              </a:rPr>
              <a:t>POLL:</a:t>
            </a:r>
            <a:endParaRPr lang="en-US" sz="7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77033-32BB-2398-70CB-ABEDC368A8DA}"/>
              </a:ext>
            </a:extLst>
          </p:cNvPr>
          <p:cNvSpPr txBox="1"/>
          <p:nvPr/>
        </p:nvSpPr>
        <p:spPr>
          <a:xfrm>
            <a:off x="3477718" y="2886604"/>
            <a:ext cx="5891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misconceptions do people have about why we play in ECE?</a:t>
            </a:r>
          </a:p>
        </p:txBody>
      </p:sp>
    </p:spTree>
    <p:extLst>
      <p:ext uri="{BB962C8B-B14F-4D97-AF65-F5344CB8AC3E}">
        <p14:creationId xmlns:p14="http://schemas.microsoft.com/office/powerpoint/2010/main" val="72542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E79C9-C886-BFCB-278D-B03CCF9D3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F5155-CCD8-336D-A1EA-3A6104092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CA90A-97DA-408F-736E-203EE826A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209C87-307A-0B2A-FE1B-98ECC24E2EA2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00" b="1" dirty="0">
                <a:latin typeface="Georgia" panose="02040502050405020303" pitchFamily="18" charset="0"/>
              </a:rPr>
              <a:t>Play is… </a:t>
            </a:r>
          </a:p>
          <a:p>
            <a:pPr algn="ctr"/>
            <a:br>
              <a:rPr lang="en-US" dirty="0"/>
            </a:br>
            <a:br>
              <a:rPr lang="en-US" dirty="0"/>
            </a:br>
            <a:r>
              <a:rPr lang="en-US" sz="5000" dirty="0">
                <a:solidFill>
                  <a:srgbClr val="01608A"/>
                </a:solidFill>
              </a:rPr>
              <a:t>…essential for </a:t>
            </a:r>
            <a:r>
              <a:rPr lang="en-US" sz="5000" b="1" dirty="0">
                <a:solidFill>
                  <a:srgbClr val="01608A"/>
                </a:solidFill>
              </a:rPr>
              <a:t>mental health </a:t>
            </a:r>
            <a:r>
              <a:rPr lang="en-US" sz="5000" dirty="0">
                <a:solidFill>
                  <a:srgbClr val="01608A"/>
                </a:solidFill>
              </a:rPr>
              <a:t>and wellness. </a:t>
            </a:r>
          </a:p>
          <a:p>
            <a:pPr algn="ctr"/>
            <a:br>
              <a:rPr lang="en-US" sz="5000" dirty="0"/>
            </a:br>
            <a:r>
              <a:rPr lang="en-US" sz="5000" dirty="0">
                <a:solidFill>
                  <a:srgbClr val="C00000"/>
                </a:solidFill>
              </a:rPr>
              <a:t>…ideal for promoting </a:t>
            </a:r>
            <a:r>
              <a:rPr lang="en-US" sz="5000" b="1" dirty="0">
                <a:solidFill>
                  <a:srgbClr val="C00000"/>
                </a:solidFill>
              </a:rPr>
              <a:t>learning</a:t>
            </a:r>
            <a:r>
              <a:rPr lang="en-US" sz="5000" dirty="0">
                <a:solidFill>
                  <a:srgbClr val="C00000"/>
                </a:solidFill>
              </a:rPr>
              <a:t> and </a:t>
            </a:r>
            <a:r>
              <a:rPr lang="en-US" sz="5000" b="1" dirty="0">
                <a:solidFill>
                  <a:srgbClr val="C00000"/>
                </a:solidFill>
              </a:rPr>
              <a:t>brain</a:t>
            </a:r>
            <a:r>
              <a:rPr lang="en-US" sz="50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r>
              <a:rPr lang="en-US" sz="5000" dirty="0">
                <a:solidFill>
                  <a:srgbClr val="70908E"/>
                </a:solidFill>
              </a:rPr>
              <a:t>…full of golden opportunities for </a:t>
            </a:r>
            <a:r>
              <a:rPr lang="en-US" sz="5000" b="1" dirty="0">
                <a:solidFill>
                  <a:srgbClr val="70908E"/>
                </a:solidFill>
              </a:rPr>
              <a:t>soft skill </a:t>
            </a:r>
            <a:r>
              <a:rPr lang="en-US" sz="5000" dirty="0">
                <a:solidFill>
                  <a:srgbClr val="70908E"/>
                </a:solidFill>
              </a:rPr>
              <a:t>development.</a:t>
            </a:r>
          </a:p>
        </p:txBody>
      </p:sp>
    </p:spTree>
    <p:extLst>
      <p:ext uri="{BB962C8B-B14F-4D97-AF65-F5344CB8AC3E}">
        <p14:creationId xmlns:p14="http://schemas.microsoft.com/office/powerpoint/2010/main" val="427198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70C5B-9A88-E0B5-46B4-4B8209C67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29D95-915E-08D5-F0AD-DFE99C3A2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447EE9-C524-98D5-08E9-B4A2A45D9F34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Play is… </a:t>
            </a:r>
            <a:r>
              <a:rPr lang="en-US" sz="3500" dirty="0">
                <a:solidFill>
                  <a:srgbClr val="01608A"/>
                </a:solidFill>
              </a:rPr>
              <a:t>…essential for </a:t>
            </a:r>
            <a:r>
              <a:rPr lang="en-US" sz="3500" b="1" dirty="0">
                <a:solidFill>
                  <a:srgbClr val="01608A"/>
                </a:solidFill>
              </a:rPr>
              <a:t>mental health </a:t>
            </a:r>
            <a:r>
              <a:rPr lang="en-US" sz="3500" dirty="0">
                <a:solidFill>
                  <a:srgbClr val="01608A"/>
                </a:solidFill>
              </a:rPr>
              <a:t>and wellness. </a:t>
            </a:r>
            <a:endParaRPr lang="en-US" sz="3500" dirty="0">
              <a:solidFill>
                <a:srgbClr val="70908E"/>
              </a:solidFill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000A302-0DA6-1AD7-292B-DD324C767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19" y="1224040"/>
            <a:ext cx="7457017" cy="5592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93627-CBE2-E575-6EB7-C6944738FEF3}"/>
              </a:ext>
            </a:extLst>
          </p:cNvPr>
          <p:cNvSpPr txBox="1"/>
          <p:nvPr/>
        </p:nvSpPr>
        <p:spPr>
          <a:xfrm>
            <a:off x="692825" y="2564356"/>
            <a:ext cx="33176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Gray</a:t>
            </a:r>
          </a:p>
          <a:p>
            <a:r>
              <a:rPr lang="en-US" b="1" dirty="0"/>
              <a:t>“The Decline of Play and the Rise of Psychopathology in Children and Adolescents”</a:t>
            </a:r>
          </a:p>
          <a:p>
            <a:r>
              <a:rPr lang="en-US" i="1" dirty="0"/>
              <a:t>(American</a:t>
            </a:r>
            <a:r>
              <a:rPr lang="en-US" dirty="0"/>
              <a:t> </a:t>
            </a:r>
            <a:r>
              <a:rPr lang="en-US" i="1" dirty="0"/>
              <a:t>Journal of Play</a:t>
            </a:r>
            <a:r>
              <a:rPr lang="en-US" dirty="0"/>
              <a:t>, 2011)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Gray, Peter, et al. </a:t>
            </a:r>
          </a:p>
          <a:p>
            <a:r>
              <a:rPr lang="en-US" b="1" dirty="0">
                <a:effectLst/>
              </a:rPr>
              <a:t>“Decline in independent activity as a cause of decline in children’s mental well-being: Summary of the evidence.” </a:t>
            </a:r>
          </a:p>
          <a:p>
            <a:r>
              <a:rPr lang="en-US" i="1" dirty="0">
                <a:effectLst/>
              </a:rPr>
              <a:t>(The Journal of Pediatrics</a:t>
            </a:r>
            <a:r>
              <a:rPr lang="en-US" dirty="0">
                <a:effectLst/>
              </a:rPr>
              <a:t>, Sept. 2023)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AF5F4-E320-CB15-7622-9A3154F9D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F4AA0-A438-B50D-DB64-6CA6EE74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8733C-E9C6-6F5B-A53E-FA2F0F327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F251D-EC8E-B5F7-DD5F-0885357D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266" y="296270"/>
            <a:ext cx="5013467" cy="62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956D-D5C8-E984-467B-1EA319D2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B9E85-C4ED-1EA7-1018-7004FB636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AE9091-FC65-13C2-9928-A1A379501481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Play is… </a:t>
            </a:r>
            <a:r>
              <a:rPr lang="en-US" sz="3500" dirty="0">
                <a:solidFill>
                  <a:srgbClr val="01608A"/>
                </a:solidFill>
              </a:rPr>
              <a:t>…essential for </a:t>
            </a:r>
            <a:r>
              <a:rPr lang="en-US" sz="3500" b="1" dirty="0">
                <a:solidFill>
                  <a:srgbClr val="01608A"/>
                </a:solidFill>
              </a:rPr>
              <a:t>mental health </a:t>
            </a:r>
            <a:r>
              <a:rPr lang="en-US" sz="3500" dirty="0">
                <a:solidFill>
                  <a:srgbClr val="01608A"/>
                </a:solidFill>
              </a:rPr>
              <a:t>and wellness.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F02FE-799D-9E4B-5658-587DCF9EEE0B}"/>
              </a:ext>
            </a:extLst>
          </p:cNvPr>
          <p:cNvSpPr txBox="1">
            <a:spLocks/>
          </p:cNvSpPr>
          <p:nvPr/>
        </p:nvSpPr>
        <p:spPr>
          <a:xfrm>
            <a:off x="7315200" y="1814665"/>
            <a:ext cx="3770650" cy="1168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1608A"/>
                </a:solidFill>
                <a:latin typeface="Georgia" panose="02040502050405020303" pitchFamily="18" charset="0"/>
              </a:rPr>
              <a:t>“Pervasive Passivity”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BCF7E4-FFAB-931D-6F7A-10C060008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53332"/>
            <a:ext cx="4114800" cy="2744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C8DD48-A268-26F4-D821-C7238BE27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1" y="3544888"/>
            <a:ext cx="4571999" cy="3038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4F96C-EB6D-3D6B-E6DF-9FE89C63C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95" y="3544889"/>
            <a:ext cx="4841822" cy="3229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17BF7-99BA-E897-607F-05D333A49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1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9B89-1F3E-40DF-5762-50EAF6E97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982E6-1790-C0FD-F397-CB0065CA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F416A-7A04-D83E-EA83-2C9D9EA8E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2B6ED5-2A5D-3796-C06D-99F901C4D84F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Play is… </a:t>
            </a:r>
            <a:r>
              <a:rPr lang="en-US" sz="3500" dirty="0">
                <a:solidFill>
                  <a:srgbClr val="01608A"/>
                </a:solidFill>
              </a:rPr>
              <a:t>…essential for </a:t>
            </a:r>
            <a:r>
              <a:rPr lang="en-US" sz="3500" b="1" dirty="0">
                <a:solidFill>
                  <a:srgbClr val="01608A"/>
                </a:solidFill>
              </a:rPr>
              <a:t>mental health </a:t>
            </a:r>
            <a:r>
              <a:rPr lang="en-US" sz="3500" dirty="0">
                <a:solidFill>
                  <a:srgbClr val="01608A"/>
                </a:solidFill>
              </a:rPr>
              <a:t>and wellness. </a:t>
            </a:r>
            <a:endParaRPr lang="en-US" sz="3500" dirty="0">
              <a:solidFill>
                <a:srgbClr val="70908E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033EDA9-B20F-8AC0-62D0-3EF8F7A66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667" y="1224040"/>
            <a:ext cx="8663118" cy="57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20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9099-8770-B51C-22B3-0F4CBA6B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AF5F4-F34D-EF49-4452-9AD6B75FD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909BBA-3C77-CEDF-5ABF-8F9E7365A878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0D7E3-DFEB-FF3F-13B1-28FFB6AF0F13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PLAY = Joy + Agency</a:t>
            </a:r>
          </a:p>
        </p:txBody>
      </p:sp>
    </p:spTree>
    <p:extLst>
      <p:ext uri="{BB962C8B-B14F-4D97-AF65-F5344CB8AC3E}">
        <p14:creationId xmlns:p14="http://schemas.microsoft.com/office/powerpoint/2010/main" val="4085596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07FC-CD5F-00EE-4089-B2169088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EF79E-2E3F-6088-F317-024C866A4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B0111-DEC6-08AA-7DEB-464132C33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177166-D17F-BF6C-3991-50853484ADDD}"/>
              </a:ext>
            </a:extLst>
          </p:cNvPr>
          <p:cNvSpPr txBox="1">
            <a:spLocks/>
          </p:cNvSpPr>
          <p:nvPr/>
        </p:nvSpPr>
        <p:spPr>
          <a:xfrm>
            <a:off x="437214" y="56962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eorgia" panose="02040502050405020303" pitchFamily="18" charset="0"/>
              </a:rPr>
              <a:t>              </a:t>
            </a:r>
            <a:r>
              <a:rPr lang="en-US" sz="3500" b="1" dirty="0">
                <a:latin typeface="Georgia" panose="02040502050405020303" pitchFamily="18" charset="0"/>
              </a:rPr>
              <a:t>Play is… </a:t>
            </a:r>
            <a:r>
              <a:rPr lang="en-US" sz="3500" dirty="0">
                <a:solidFill>
                  <a:srgbClr val="C00000"/>
                </a:solidFill>
              </a:rPr>
              <a:t>…ideal for promoting </a:t>
            </a:r>
            <a:r>
              <a:rPr lang="en-US" sz="3500" b="1" dirty="0">
                <a:solidFill>
                  <a:srgbClr val="C00000"/>
                </a:solidFill>
              </a:rPr>
              <a:t>learning</a:t>
            </a:r>
            <a:r>
              <a:rPr lang="en-US" sz="3500" dirty="0">
                <a:solidFill>
                  <a:srgbClr val="C00000"/>
                </a:solidFill>
              </a:rPr>
              <a:t> and </a:t>
            </a:r>
            <a:r>
              <a:rPr lang="en-US" sz="3500" b="1" dirty="0">
                <a:solidFill>
                  <a:srgbClr val="C00000"/>
                </a:solidFill>
              </a:rPr>
              <a:t>brain</a:t>
            </a:r>
            <a:r>
              <a:rPr lang="en-US" sz="35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endParaRPr lang="en-US" sz="5000" dirty="0">
              <a:solidFill>
                <a:srgbClr val="709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57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51A08-3079-0964-31E1-2E922DEC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7AFDD-7F93-F0B4-46B6-37DE318EE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9ADD1-CA6D-BA32-1968-15ACC65F0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9C9CDC-05BD-E388-0F99-25732BA51924}"/>
              </a:ext>
            </a:extLst>
          </p:cNvPr>
          <p:cNvSpPr txBox="1">
            <a:spLocks/>
          </p:cNvSpPr>
          <p:nvPr/>
        </p:nvSpPr>
        <p:spPr>
          <a:xfrm>
            <a:off x="437214" y="56962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eorgia" panose="02040502050405020303" pitchFamily="18" charset="0"/>
              </a:rPr>
              <a:t>              </a:t>
            </a:r>
            <a:r>
              <a:rPr lang="en-US" sz="3500" b="1" dirty="0">
                <a:latin typeface="Georgia" panose="02040502050405020303" pitchFamily="18" charset="0"/>
              </a:rPr>
              <a:t>Play is… </a:t>
            </a:r>
            <a:r>
              <a:rPr lang="en-US" sz="3500" dirty="0">
                <a:solidFill>
                  <a:srgbClr val="C00000"/>
                </a:solidFill>
              </a:rPr>
              <a:t>…ideal for promoting </a:t>
            </a:r>
            <a:r>
              <a:rPr lang="en-US" sz="3500" b="1" dirty="0">
                <a:solidFill>
                  <a:srgbClr val="C00000"/>
                </a:solidFill>
              </a:rPr>
              <a:t>learning</a:t>
            </a:r>
            <a:r>
              <a:rPr lang="en-US" sz="3500" dirty="0">
                <a:solidFill>
                  <a:srgbClr val="C00000"/>
                </a:solidFill>
              </a:rPr>
              <a:t> and </a:t>
            </a:r>
            <a:r>
              <a:rPr lang="en-US" sz="3500" b="1" dirty="0">
                <a:solidFill>
                  <a:srgbClr val="C00000"/>
                </a:solidFill>
              </a:rPr>
              <a:t>brain</a:t>
            </a:r>
            <a:r>
              <a:rPr lang="en-US" sz="35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endParaRPr lang="en-US" sz="5000" dirty="0">
              <a:solidFill>
                <a:srgbClr val="70908E"/>
              </a:solidFill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A47881D-D697-1794-1663-988A420CC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92" y="1651729"/>
            <a:ext cx="5426439" cy="54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85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495B0-2A24-253D-CE94-24166BB1B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ABDC6-0563-E655-C7D0-EFE5B970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399AC9-8958-7EC9-75ED-B9424C06C1E2}"/>
              </a:ext>
            </a:extLst>
          </p:cNvPr>
          <p:cNvSpPr txBox="1">
            <a:spLocks/>
          </p:cNvSpPr>
          <p:nvPr/>
        </p:nvSpPr>
        <p:spPr>
          <a:xfrm>
            <a:off x="437214" y="56962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eorgia" panose="02040502050405020303" pitchFamily="18" charset="0"/>
              </a:rPr>
              <a:t>              </a:t>
            </a:r>
            <a:br>
              <a:rPr lang="en-US" sz="5000" dirty="0"/>
            </a:br>
            <a:endParaRPr lang="en-US" sz="5000" dirty="0">
              <a:solidFill>
                <a:srgbClr val="70908E"/>
              </a:solidFill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04E81A8-25F1-0A80-FABF-6BFD426EE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81" y="0"/>
            <a:ext cx="8688462" cy="671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0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E08BF-93A2-E041-1C6E-B2812F25E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5D4D-D056-C83C-191F-BB380CFCC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1C05-040D-4606-8F7C-85EDCB390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700D95-7F68-B55A-DC85-41F4053A509A}"/>
              </a:ext>
            </a:extLst>
          </p:cNvPr>
          <p:cNvSpPr txBox="1">
            <a:spLocks/>
          </p:cNvSpPr>
          <p:nvPr/>
        </p:nvSpPr>
        <p:spPr>
          <a:xfrm>
            <a:off x="437214" y="56962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eorgia" panose="02040502050405020303" pitchFamily="18" charset="0"/>
              </a:rPr>
              <a:t>              </a:t>
            </a:r>
            <a:r>
              <a:rPr lang="en-US" sz="3500" b="1" dirty="0">
                <a:latin typeface="Georgia" panose="02040502050405020303" pitchFamily="18" charset="0"/>
              </a:rPr>
              <a:t>Play is… </a:t>
            </a:r>
            <a:r>
              <a:rPr lang="en-US" sz="3500" dirty="0">
                <a:solidFill>
                  <a:srgbClr val="C00000"/>
                </a:solidFill>
              </a:rPr>
              <a:t>…ideal for promoting </a:t>
            </a:r>
            <a:r>
              <a:rPr lang="en-US" sz="3500" b="1" dirty="0">
                <a:solidFill>
                  <a:srgbClr val="C00000"/>
                </a:solidFill>
              </a:rPr>
              <a:t>learning</a:t>
            </a:r>
            <a:r>
              <a:rPr lang="en-US" sz="3500" dirty="0">
                <a:solidFill>
                  <a:srgbClr val="C00000"/>
                </a:solidFill>
              </a:rPr>
              <a:t> and </a:t>
            </a:r>
            <a:r>
              <a:rPr lang="en-US" sz="3500" b="1" dirty="0">
                <a:solidFill>
                  <a:srgbClr val="C00000"/>
                </a:solidFill>
              </a:rPr>
              <a:t>brain</a:t>
            </a:r>
            <a:r>
              <a:rPr lang="en-US" sz="35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endParaRPr lang="en-US" sz="5000" dirty="0">
              <a:solidFill>
                <a:srgbClr val="70908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35812-83D8-CA7E-153D-596FF4373C42}"/>
              </a:ext>
            </a:extLst>
          </p:cNvPr>
          <p:cNvSpPr txBox="1"/>
          <p:nvPr/>
        </p:nvSpPr>
        <p:spPr>
          <a:xfrm>
            <a:off x="2083633" y="2893102"/>
            <a:ext cx="94887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C00000"/>
                </a:solidFill>
                <a:latin typeface="Georgia" panose="02040502050405020303" pitchFamily="18" charset="0"/>
              </a:rPr>
              <a:t>“We want </a:t>
            </a:r>
            <a:r>
              <a:rPr lang="en-US" sz="7500" i="1" dirty="0">
                <a:solidFill>
                  <a:srgbClr val="C00000"/>
                </a:solidFill>
                <a:latin typeface="Georgia" panose="02040502050405020303" pitchFamily="18" charset="0"/>
              </a:rPr>
              <a:t>RIGOR</a:t>
            </a:r>
            <a:r>
              <a:rPr lang="en-US" sz="7500" dirty="0">
                <a:solidFill>
                  <a:srgbClr val="C00000"/>
                </a:solidFill>
                <a:latin typeface="Georgia" panose="02040502050405020303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0077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165A-5EF8-8D78-0819-CEF3D152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98D36-B4D4-068D-5F33-C514F5F5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4958C-06F0-3251-C110-F0A9D339E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82AD1C-C8A0-11C9-F069-A763B4B6411C}"/>
              </a:ext>
            </a:extLst>
          </p:cNvPr>
          <p:cNvSpPr txBox="1">
            <a:spLocks/>
          </p:cNvSpPr>
          <p:nvPr/>
        </p:nvSpPr>
        <p:spPr>
          <a:xfrm>
            <a:off x="437214" y="56962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eorgia" panose="02040502050405020303" pitchFamily="18" charset="0"/>
              </a:rPr>
              <a:t>              </a:t>
            </a:r>
            <a:r>
              <a:rPr lang="en-US" sz="3500" b="1" dirty="0">
                <a:latin typeface="Georgia" panose="02040502050405020303" pitchFamily="18" charset="0"/>
              </a:rPr>
              <a:t>Play is… </a:t>
            </a:r>
            <a:r>
              <a:rPr lang="en-US" sz="3500" dirty="0">
                <a:solidFill>
                  <a:srgbClr val="C00000"/>
                </a:solidFill>
              </a:rPr>
              <a:t>…ideal for promoting </a:t>
            </a:r>
            <a:r>
              <a:rPr lang="en-US" sz="3500" b="1" dirty="0">
                <a:solidFill>
                  <a:srgbClr val="C00000"/>
                </a:solidFill>
              </a:rPr>
              <a:t>learning</a:t>
            </a:r>
            <a:r>
              <a:rPr lang="en-US" sz="3500" dirty="0">
                <a:solidFill>
                  <a:srgbClr val="C00000"/>
                </a:solidFill>
              </a:rPr>
              <a:t> and </a:t>
            </a:r>
            <a:r>
              <a:rPr lang="en-US" sz="3500" b="1" dirty="0">
                <a:solidFill>
                  <a:srgbClr val="C00000"/>
                </a:solidFill>
              </a:rPr>
              <a:t>brain</a:t>
            </a:r>
            <a:r>
              <a:rPr lang="en-US" sz="35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endParaRPr lang="en-US" sz="5000" dirty="0">
              <a:solidFill>
                <a:srgbClr val="70908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7899E-410D-35E6-0B37-920B35C1ACA4}"/>
              </a:ext>
            </a:extLst>
          </p:cNvPr>
          <p:cNvSpPr txBox="1"/>
          <p:nvPr/>
        </p:nvSpPr>
        <p:spPr>
          <a:xfrm>
            <a:off x="362263" y="2888417"/>
            <a:ext cx="26957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E101A"/>
                </a:solidFill>
                <a:effectLst/>
                <a:latin typeface="Inter"/>
              </a:rPr>
              <a:t>Fisher, Hirsh-Pasek, Newcombe, &amp; </a:t>
            </a:r>
            <a:r>
              <a:rPr lang="en-US" b="0" i="0" dirty="0" err="1">
                <a:solidFill>
                  <a:srgbClr val="0E101A"/>
                </a:solidFill>
                <a:effectLst/>
                <a:latin typeface="Inter"/>
              </a:rPr>
              <a:t>Golinkoff</a:t>
            </a:r>
            <a:r>
              <a:rPr lang="en-US" b="0" i="0" dirty="0">
                <a:solidFill>
                  <a:srgbClr val="0E101A"/>
                </a:solidFill>
                <a:effectLst/>
                <a:latin typeface="Inter"/>
              </a:rPr>
              <a:t> </a:t>
            </a:r>
            <a:r>
              <a:rPr lang="en-US" b="1" i="0" dirty="0">
                <a:solidFill>
                  <a:srgbClr val="0E101A"/>
                </a:solidFill>
                <a:effectLst/>
                <a:latin typeface="Inter"/>
              </a:rPr>
              <a:t>”Taking Shape: Supporting Preschoolers' Acquisition of Geometric Knowledge Through Guided Play.”</a:t>
            </a:r>
            <a:r>
              <a:rPr lang="en-US" b="0" i="0" dirty="0">
                <a:solidFill>
                  <a:srgbClr val="0E101A"/>
                </a:solidFill>
                <a:effectLst/>
                <a:latin typeface="Inter"/>
              </a:rPr>
              <a:t> </a:t>
            </a:r>
          </a:p>
          <a:p>
            <a:r>
              <a:rPr lang="en-US" b="0" i="1" dirty="0">
                <a:solidFill>
                  <a:srgbClr val="0E101A"/>
                </a:solidFill>
                <a:effectLst/>
                <a:latin typeface="Inter"/>
              </a:rPr>
              <a:t>(Child Development, </a:t>
            </a:r>
            <a:r>
              <a:rPr lang="en-US" b="0" dirty="0">
                <a:solidFill>
                  <a:srgbClr val="0E101A"/>
                </a:solidFill>
                <a:effectLst/>
                <a:latin typeface="Inter"/>
              </a:rPr>
              <a:t>2013)</a:t>
            </a: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7F063F2-983C-81C9-F2E7-5B6CABE83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29" y="1646237"/>
            <a:ext cx="7063943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93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9388F-F64A-9B2B-4DEF-314AC2DD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25422-8423-0057-3C56-04F15D0D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4159BB-0F07-B737-42E7-C95244707CBA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7A42-D8C2-B6C4-B7E5-34CE1BBE7D52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PLAY = Joy + Agency</a:t>
            </a:r>
          </a:p>
        </p:txBody>
      </p:sp>
    </p:spTree>
    <p:extLst>
      <p:ext uri="{BB962C8B-B14F-4D97-AF65-F5344CB8AC3E}">
        <p14:creationId xmlns:p14="http://schemas.microsoft.com/office/powerpoint/2010/main" val="3638725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51410-16D6-F500-CC2D-C58954B0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AB6B7-75A5-5B3A-34FF-CEDD48106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E1B02D-16A2-69AB-378F-538BB7077E85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7CDFF-D3EE-C5E6-1340-87005F105174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RIGOR = Joy + Agency</a:t>
            </a:r>
          </a:p>
        </p:txBody>
      </p:sp>
    </p:spTree>
    <p:extLst>
      <p:ext uri="{BB962C8B-B14F-4D97-AF65-F5344CB8AC3E}">
        <p14:creationId xmlns:p14="http://schemas.microsoft.com/office/powerpoint/2010/main" val="262559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6F21-63B0-4E82-3320-0A135A27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4E8C6-625B-57DC-720F-ABCE57DD6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D8E28DC-ED5F-969C-6E60-E92E2328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57" y="388285"/>
            <a:ext cx="9730285" cy="6081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A1C4D-4DA8-4B39-285B-BD314B3D212D}"/>
              </a:ext>
            </a:extLst>
          </p:cNvPr>
          <p:cNvSpPr txBox="1"/>
          <p:nvPr/>
        </p:nvSpPr>
        <p:spPr>
          <a:xfrm>
            <a:off x="6806181" y="6457890"/>
            <a:ext cx="4072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Perry Preschool Project 1962-1967</a:t>
            </a:r>
          </a:p>
        </p:txBody>
      </p:sp>
    </p:spTree>
    <p:extLst>
      <p:ext uri="{BB962C8B-B14F-4D97-AF65-F5344CB8AC3E}">
        <p14:creationId xmlns:p14="http://schemas.microsoft.com/office/powerpoint/2010/main" val="237969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BD63D-6870-1A34-95F4-94415B18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7EB4E-5E61-3373-CDF5-E2F7CA082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1D3C0BF-E82F-1AF3-0444-83ADCE30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49" y="-1600200"/>
            <a:ext cx="90678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9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CA32E-D546-692C-801F-8B3173350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4E7B8-7E62-0F16-2048-30956B1C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BB11D-8EFA-DA53-A8D3-DB2BA330F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F96DA3-4F78-F25E-22FC-F785A9BBAC52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latin typeface="Georgia" panose="02040502050405020303" pitchFamily="18" charset="0"/>
              </a:rPr>
              <a:t>                </a:t>
            </a:r>
            <a:r>
              <a:rPr lang="en-US" sz="3500" b="1" dirty="0">
                <a:latin typeface="Georgia" panose="02040502050405020303" pitchFamily="18" charset="0"/>
              </a:rPr>
              <a:t>Play is…</a:t>
            </a:r>
            <a:r>
              <a:rPr lang="en-US" sz="3500" dirty="0">
                <a:solidFill>
                  <a:srgbClr val="70908E"/>
                </a:solidFill>
              </a:rPr>
              <a:t>…full of golden opportunities for </a:t>
            </a:r>
            <a:r>
              <a:rPr lang="en-US" sz="3500" b="1" dirty="0">
                <a:solidFill>
                  <a:srgbClr val="70908E"/>
                </a:solidFill>
              </a:rPr>
              <a:t>soft skill </a:t>
            </a:r>
            <a:r>
              <a:rPr lang="en-US" sz="3500" dirty="0">
                <a:solidFill>
                  <a:srgbClr val="70908E"/>
                </a:solidFill>
              </a:rPr>
              <a:t>development.</a:t>
            </a:r>
          </a:p>
        </p:txBody>
      </p:sp>
    </p:spTree>
    <p:extLst>
      <p:ext uri="{BB962C8B-B14F-4D97-AF65-F5344CB8AC3E}">
        <p14:creationId xmlns:p14="http://schemas.microsoft.com/office/powerpoint/2010/main" val="152190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D6725-630D-34E8-379C-7A063644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5B311-9A85-4665-6EA4-12A4E1E37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8F5A0437-9147-476C-F00B-05CFB9B81882}"/>
              </a:ext>
            </a:extLst>
          </p:cNvPr>
          <p:cNvGraphicFramePr>
            <a:graphicFrameLocks/>
          </p:cNvGraphicFramePr>
          <p:nvPr/>
        </p:nvGraphicFramePr>
        <p:xfrm>
          <a:off x="838199" y="365125"/>
          <a:ext cx="10029669" cy="581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7813214-EB46-F29F-A84F-2B5862F3C7AD}"/>
              </a:ext>
            </a:extLst>
          </p:cNvPr>
          <p:cNvSpPr/>
          <p:nvPr/>
        </p:nvSpPr>
        <p:spPr>
          <a:xfrm>
            <a:off x="6940446" y="365125"/>
            <a:ext cx="4781862" cy="5451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070A9-09D2-BD87-D4CA-75685AF618B5}"/>
              </a:ext>
            </a:extLst>
          </p:cNvPr>
          <p:cNvSpPr txBox="1"/>
          <p:nvPr/>
        </p:nvSpPr>
        <p:spPr>
          <a:xfrm>
            <a:off x="7749915" y="539646"/>
            <a:ext cx="3972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McCormick, Weiland, Hsueh, </a:t>
            </a:r>
            <a:r>
              <a:rPr lang="en-US" dirty="0" err="1"/>
              <a:t>Pralica</a:t>
            </a:r>
            <a:r>
              <a:rPr lang="en-US" dirty="0"/>
              <a:t>, Weissman, Moffett, Snow, Sachs.</a:t>
            </a:r>
          </a:p>
          <a:p>
            <a:r>
              <a:rPr lang="en-US" b="1" dirty="0"/>
              <a:t>“Is Skill Type the Key to the PreK Fadeout Puzzle?... “</a:t>
            </a:r>
          </a:p>
          <a:p>
            <a:r>
              <a:rPr lang="en-US" dirty="0"/>
              <a:t>(</a:t>
            </a:r>
            <a:r>
              <a:rPr lang="en-US" i="1" dirty="0"/>
              <a:t>Child Development</a:t>
            </a:r>
            <a:r>
              <a:rPr lang="en-US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90917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B7E1-95D0-4AC7-C10E-D4EE3EFD6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71A89-1051-A380-E81A-1E1F2146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00F47F55-BBEA-31E9-2D7B-768470F68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93" y="2255838"/>
            <a:ext cx="6903244" cy="46021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D37C6A-6815-E432-6168-60CE5C7B2A26}"/>
              </a:ext>
            </a:extLst>
          </p:cNvPr>
          <p:cNvSpPr/>
          <p:nvPr/>
        </p:nvSpPr>
        <p:spPr>
          <a:xfrm>
            <a:off x="1504950" y="1"/>
            <a:ext cx="5638800" cy="48346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44C21-2763-DC66-F3D3-9F0E1AA3992B}"/>
              </a:ext>
            </a:extLst>
          </p:cNvPr>
          <p:cNvSpPr txBox="1"/>
          <p:nvPr/>
        </p:nvSpPr>
        <p:spPr>
          <a:xfrm>
            <a:off x="1676400" y="209123"/>
            <a:ext cx="5486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Peer 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Understanding People’s Feelings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Shares Materials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Cooperates with Peers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Is Helpful to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Listens to Others’ Point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Can Share Ideas/Opinions Tactfully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Is 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76384-625E-B045-D314-1C1AFE74F6AF}"/>
              </a:ext>
            </a:extLst>
          </p:cNvPr>
          <p:cNvSpPr txBox="1"/>
          <p:nvPr/>
        </p:nvSpPr>
        <p:spPr>
          <a:xfrm>
            <a:off x="269447" y="5373710"/>
            <a:ext cx="35286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Jones, et al, </a:t>
            </a:r>
            <a:r>
              <a:rPr lang="en-US" b="1" dirty="0"/>
              <a:t>“…The Relationship Between Kindergarten Social Competence and Future Wellness” (</a:t>
            </a:r>
            <a:r>
              <a:rPr lang="en-US" i="1" dirty="0"/>
              <a:t>American Journal of Public Health</a:t>
            </a:r>
            <a:r>
              <a:rPr lang="en-US" dirty="0"/>
              <a:t>, 2015)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4ADFBF-3871-22C4-0867-71B4A81E29E6}"/>
              </a:ext>
            </a:extLst>
          </p:cNvPr>
          <p:cNvSpPr txBox="1">
            <a:spLocks/>
          </p:cNvSpPr>
          <p:nvPr/>
        </p:nvSpPr>
        <p:spPr>
          <a:xfrm>
            <a:off x="1859764" y="359972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</a:rPr>
              <a:t>Soft Skills</a:t>
            </a:r>
          </a:p>
        </p:txBody>
      </p:sp>
    </p:spTree>
    <p:extLst>
      <p:ext uri="{BB962C8B-B14F-4D97-AF65-F5344CB8AC3E}">
        <p14:creationId xmlns:p14="http://schemas.microsoft.com/office/powerpoint/2010/main" val="3751034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AF83-9ECE-6ED8-020A-8D2EDE5E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853FA-0586-CB97-B506-31D18DBB3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65C49E7-6AF4-828E-C1DB-02FA9B16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269" y="1386270"/>
            <a:ext cx="7987715" cy="5330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039D87-F3D5-B04F-B685-E2A411DC4E87}"/>
              </a:ext>
            </a:extLst>
          </p:cNvPr>
          <p:cNvSpPr txBox="1">
            <a:spLocks/>
          </p:cNvSpPr>
          <p:nvPr/>
        </p:nvSpPr>
        <p:spPr>
          <a:xfrm>
            <a:off x="509016" y="29708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>
                <a:solidFill>
                  <a:srgbClr val="6F928D"/>
                </a:solidFill>
              </a:rPr>
              <a:t>A Tale of Two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32A0E-A0FC-4D3D-216D-8314A4AE351C}"/>
              </a:ext>
            </a:extLst>
          </p:cNvPr>
          <p:cNvSpPr txBox="1"/>
          <p:nvPr/>
        </p:nvSpPr>
        <p:spPr>
          <a:xfrm>
            <a:off x="543905" y="1789312"/>
            <a:ext cx="26423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Mallory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Mallory"/>
              </a:rPr>
              <a:t>Walter Gilliam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Mallory"/>
              </a:rPr>
              <a:t>“Pre–kindergartners Left Behind: Expulsion Rates in State Prekindergarten Systems” (</a:t>
            </a:r>
            <a:r>
              <a:rPr lang="en-US" b="0" i="1" dirty="0">
                <a:solidFill>
                  <a:srgbClr val="222222"/>
                </a:solidFill>
                <a:effectLst/>
                <a:latin typeface="Mallory"/>
              </a:rPr>
              <a:t>FCD Policy Brief</a:t>
            </a:r>
            <a:r>
              <a:rPr lang="en-US" b="0" i="0" dirty="0">
                <a:solidFill>
                  <a:srgbClr val="222222"/>
                </a:solidFill>
                <a:effectLst/>
                <a:latin typeface="Mallory"/>
              </a:rPr>
              <a:t>, 2005)</a:t>
            </a:r>
          </a:p>
          <a:p>
            <a:endParaRPr lang="en-US" dirty="0">
              <a:solidFill>
                <a:srgbClr val="222222"/>
              </a:solidFill>
              <a:latin typeface="Mallory"/>
            </a:endParaRPr>
          </a:p>
          <a:p>
            <a:r>
              <a:rPr lang="en-US" dirty="0">
                <a:solidFill>
                  <a:srgbClr val="222222"/>
                </a:solidFill>
                <a:latin typeface="Mallory"/>
              </a:rPr>
              <a:t>(</a:t>
            </a:r>
            <a:r>
              <a:rPr lang="en-US" i="1" dirty="0">
                <a:solidFill>
                  <a:srgbClr val="222222"/>
                </a:solidFill>
                <a:latin typeface="Mallory"/>
              </a:rPr>
              <a:t>NAEYC Presentation</a:t>
            </a:r>
            <a:r>
              <a:rPr lang="en-US" dirty="0">
                <a:solidFill>
                  <a:srgbClr val="222222"/>
                </a:solidFill>
                <a:latin typeface="Mallory"/>
              </a:rPr>
              <a:t>, 2009)</a:t>
            </a:r>
          </a:p>
          <a:p>
            <a:endParaRPr lang="en-US" dirty="0">
              <a:solidFill>
                <a:srgbClr val="222222"/>
              </a:solidFill>
              <a:latin typeface="Mallory"/>
            </a:endParaRPr>
          </a:p>
          <a:p>
            <a:endParaRPr lang="en-US" dirty="0">
              <a:solidFill>
                <a:srgbClr val="222222"/>
              </a:solidFill>
              <a:latin typeface="Mallory"/>
            </a:endParaRPr>
          </a:p>
          <a:p>
            <a:endParaRPr lang="en-US" dirty="0">
              <a:solidFill>
                <a:srgbClr val="222222"/>
              </a:solidFill>
              <a:latin typeface="Mallory"/>
            </a:endParaRPr>
          </a:p>
          <a:p>
            <a:r>
              <a:rPr lang="en-US" b="1" dirty="0" err="1">
                <a:solidFill>
                  <a:srgbClr val="222222"/>
                </a:solidFill>
                <a:latin typeface="Mallory"/>
              </a:rPr>
              <a:t>Bassok</a:t>
            </a:r>
            <a:r>
              <a:rPr lang="en-US" b="1" dirty="0">
                <a:solidFill>
                  <a:srgbClr val="222222"/>
                </a:solidFill>
                <a:latin typeface="Mallory"/>
              </a:rPr>
              <a:t>, Latham, Rorem</a:t>
            </a:r>
          </a:p>
          <a:p>
            <a:r>
              <a:rPr lang="en-US" dirty="0">
                <a:solidFill>
                  <a:srgbClr val="222222"/>
                </a:solidFill>
                <a:latin typeface="Mallory"/>
              </a:rPr>
              <a:t>“Is Kindergarten the New First Grade?” (</a:t>
            </a:r>
            <a:r>
              <a:rPr lang="en-US" b="0" i="1" dirty="0">
                <a:solidFill>
                  <a:srgbClr val="222222"/>
                </a:solidFill>
                <a:effectLst/>
                <a:latin typeface="Mallory"/>
              </a:rPr>
              <a:t>AERA Open</a:t>
            </a:r>
            <a:r>
              <a:rPr lang="en-US" b="0" i="0" dirty="0">
                <a:solidFill>
                  <a:srgbClr val="222222"/>
                </a:solidFill>
                <a:effectLst/>
                <a:latin typeface="Mallory"/>
              </a:rPr>
              <a:t>, </a:t>
            </a:r>
            <a:r>
              <a:rPr lang="en-US" dirty="0">
                <a:solidFill>
                  <a:srgbClr val="222222"/>
                </a:solidFill>
                <a:latin typeface="Mallory"/>
              </a:rPr>
              <a:t>2016 )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36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06E0B-7D0A-56DF-7949-970511659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6D44A-7D69-6339-9517-CCBE6AFA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34D91-BDA8-C5B4-68DC-16D401EB0C4B}"/>
              </a:ext>
            </a:extLst>
          </p:cNvPr>
          <p:cNvSpPr txBox="1"/>
          <p:nvPr/>
        </p:nvSpPr>
        <p:spPr>
          <a:xfrm>
            <a:off x="557134" y="281984"/>
            <a:ext cx="11077731" cy="62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“It seems that in a developmentally appropriate, play-based approach to early childhood education, children have the opportunity to practice and build soft skills.</a:t>
            </a: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 inappropriate environments, </a:t>
            </a:r>
            <a:b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they’re punished for not </a:t>
            </a:r>
            <a:b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64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already having them.”</a:t>
            </a:r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8698EC8-3E44-EFA2-D935-7139B717E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69" y="3104212"/>
            <a:ext cx="3003029" cy="37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4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8B2D-27B3-6BEA-1549-2CA4AC80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EA3A5-E504-EFB6-CE83-6F45BBFB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8D4908-FC11-B23F-7C98-E7B54CC60E5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i="1" dirty="0">
                <a:solidFill>
                  <a:srgbClr val="01608A"/>
                </a:solidFill>
                <a:latin typeface="Georgia" panose="02040502050405020303" pitchFamily="18" charset="0"/>
              </a:rPr>
              <a:t>The Long-Term Effects of Universal PreK in Boston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B3C2B-8B51-C7C1-4B24-E75BAF2A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55" y="1027906"/>
            <a:ext cx="6137031" cy="40913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A30690-1574-E500-2925-E0565120FD4D}"/>
              </a:ext>
            </a:extLst>
          </p:cNvPr>
          <p:cNvSpPr txBox="1">
            <a:spLocks/>
          </p:cNvSpPr>
          <p:nvPr/>
        </p:nvSpPr>
        <p:spPr>
          <a:xfrm>
            <a:off x="6716264" y="1253331"/>
            <a:ext cx="570327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“Sleeper Effect”</a:t>
            </a:r>
          </a:p>
          <a:p>
            <a:r>
              <a:rPr lang="en-US" dirty="0"/>
              <a:t>No influence on short term measures like standardized test scores in elementary or middle school</a:t>
            </a:r>
          </a:p>
          <a:p>
            <a:r>
              <a:rPr lang="en-US" dirty="0"/>
              <a:t>More likely to graduate high school, take the SAT, and go to college.</a:t>
            </a:r>
          </a:p>
          <a:p>
            <a:r>
              <a:rPr lang="en-US" dirty="0"/>
              <a:t>Less likely to be suspended or incarcerated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46210-CC3C-4F6A-D49F-778724294E82}"/>
              </a:ext>
            </a:extLst>
          </p:cNvPr>
          <p:cNvSpPr txBox="1"/>
          <p:nvPr/>
        </p:nvSpPr>
        <p:spPr>
          <a:xfrm>
            <a:off x="387055" y="5569545"/>
            <a:ext cx="82647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33549A"/>
                </a:solidFill>
                <a:effectLst/>
              </a:rPr>
              <a:t>Gray-Lobe, Pathak, </a:t>
            </a:r>
            <a:r>
              <a:rPr lang="en-US" sz="2000" dirty="0">
                <a:solidFill>
                  <a:srgbClr val="33549A"/>
                </a:solidFill>
              </a:rPr>
              <a:t>&amp; </a:t>
            </a:r>
            <a:r>
              <a:rPr lang="en-US" sz="2000" b="0" dirty="0">
                <a:solidFill>
                  <a:srgbClr val="33549A"/>
                </a:solidFill>
                <a:effectLst/>
              </a:rPr>
              <a:t>Walters </a:t>
            </a:r>
            <a:endParaRPr lang="en-US" sz="2000" b="1" dirty="0">
              <a:solidFill>
                <a:srgbClr val="33549A"/>
              </a:solidFill>
              <a:effectLst/>
            </a:endParaRPr>
          </a:p>
          <a:p>
            <a:r>
              <a:rPr lang="en-US" sz="2000" b="1" dirty="0">
                <a:solidFill>
                  <a:srgbClr val="33549A"/>
                </a:solidFill>
                <a:effectLst/>
              </a:rPr>
              <a:t>The Long-Term Effects of Universal PreK in Boston” </a:t>
            </a:r>
          </a:p>
          <a:p>
            <a:r>
              <a:rPr lang="en-US" sz="2000" b="0" dirty="0">
                <a:solidFill>
                  <a:srgbClr val="33549A"/>
                </a:solidFill>
                <a:effectLst/>
              </a:rPr>
              <a:t>(</a:t>
            </a:r>
            <a:r>
              <a:rPr lang="en-US" sz="2000" b="0" i="1" dirty="0">
                <a:solidFill>
                  <a:srgbClr val="33549A"/>
                </a:solidFill>
                <a:effectLst/>
              </a:rPr>
              <a:t>NBER, Policy Brief</a:t>
            </a:r>
            <a:r>
              <a:rPr lang="en-US" sz="2000" b="0" dirty="0">
                <a:solidFill>
                  <a:srgbClr val="33549A"/>
                </a:solidFill>
                <a:effectLst/>
              </a:rPr>
              <a:t>, 2021)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9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15598-6B21-4FC0-D799-E75450A4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973DB-CF9F-DCD9-3B88-B6C54F6BE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AF5197-E75A-5CCF-19C5-1062B929C1D7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F9141-1C9E-73A4-A3E4-C3142CE5DFC8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PLAY = Joy + Agency</a:t>
            </a:r>
          </a:p>
        </p:txBody>
      </p:sp>
    </p:spTree>
    <p:extLst>
      <p:ext uri="{BB962C8B-B14F-4D97-AF65-F5344CB8AC3E}">
        <p14:creationId xmlns:p14="http://schemas.microsoft.com/office/powerpoint/2010/main" val="3149067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13F11-8A5E-81F3-E33E-0E016077B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36DB6C-1B02-A4F2-8BE6-EE23878F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079BD4-8F50-98DB-7A19-78BB6442904C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latin typeface="Georgia" panose="02040502050405020303" pitchFamily="18" charset="0"/>
              </a:rPr>
              <a:t>                   </a:t>
            </a:r>
            <a:endParaRPr lang="en-US" sz="3500" dirty="0">
              <a:solidFill>
                <a:srgbClr val="70908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5C5BD-884B-BCF5-37A8-8084667F5386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SOFT SKILLS = </a:t>
            </a:r>
          </a:p>
          <a:p>
            <a:pPr algn="ctr"/>
            <a:r>
              <a:rPr lang="en-US" sz="8500" b="1" dirty="0">
                <a:solidFill>
                  <a:srgbClr val="01608A"/>
                </a:solidFill>
              </a:rPr>
              <a:t>Joy + Agency</a:t>
            </a:r>
          </a:p>
        </p:txBody>
      </p:sp>
    </p:spTree>
    <p:extLst>
      <p:ext uri="{BB962C8B-B14F-4D97-AF65-F5344CB8AC3E}">
        <p14:creationId xmlns:p14="http://schemas.microsoft.com/office/powerpoint/2010/main" val="1956283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DDFA-4C26-468E-C39D-D565245A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BE369-EB65-A3FB-E96C-0EFE11663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09BE8-1563-80EE-CBC1-7AE7B13BE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4" y="-220168"/>
            <a:ext cx="2310734" cy="2888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592FDD-AF0F-1A84-D48B-00BF1E226FEA}"/>
              </a:ext>
            </a:extLst>
          </p:cNvPr>
          <p:cNvSpPr txBox="1">
            <a:spLocks/>
          </p:cNvSpPr>
          <p:nvPr/>
        </p:nvSpPr>
        <p:spPr>
          <a:xfrm>
            <a:off x="437214" y="584616"/>
            <a:ext cx="11587396" cy="584616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800" b="1" dirty="0">
                <a:latin typeface="Georgia" panose="02040502050405020303" pitchFamily="18" charset="0"/>
              </a:rPr>
              <a:t>Play is… </a:t>
            </a:r>
          </a:p>
          <a:p>
            <a:pPr algn="ctr"/>
            <a:br>
              <a:rPr lang="en-US" dirty="0"/>
            </a:br>
            <a:br>
              <a:rPr lang="en-US" dirty="0"/>
            </a:br>
            <a:r>
              <a:rPr lang="en-US" sz="5000" dirty="0">
                <a:solidFill>
                  <a:srgbClr val="01608A"/>
                </a:solidFill>
              </a:rPr>
              <a:t>…essential for </a:t>
            </a:r>
            <a:r>
              <a:rPr lang="en-US" sz="5000" b="1" dirty="0">
                <a:solidFill>
                  <a:srgbClr val="01608A"/>
                </a:solidFill>
              </a:rPr>
              <a:t>mental health </a:t>
            </a:r>
            <a:r>
              <a:rPr lang="en-US" sz="5000" dirty="0">
                <a:solidFill>
                  <a:srgbClr val="01608A"/>
                </a:solidFill>
              </a:rPr>
              <a:t>and wellness. </a:t>
            </a:r>
          </a:p>
          <a:p>
            <a:pPr algn="ctr"/>
            <a:br>
              <a:rPr lang="en-US" sz="5000" dirty="0"/>
            </a:br>
            <a:r>
              <a:rPr lang="en-US" sz="5000" dirty="0">
                <a:solidFill>
                  <a:srgbClr val="C00000"/>
                </a:solidFill>
              </a:rPr>
              <a:t>…ideal for promoting </a:t>
            </a:r>
            <a:r>
              <a:rPr lang="en-US" sz="5000" b="1" dirty="0">
                <a:solidFill>
                  <a:srgbClr val="C00000"/>
                </a:solidFill>
              </a:rPr>
              <a:t>learning</a:t>
            </a:r>
            <a:r>
              <a:rPr lang="en-US" sz="5000" dirty="0">
                <a:solidFill>
                  <a:srgbClr val="C00000"/>
                </a:solidFill>
              </a:rPr>
              <a:t> and </a:t>
            </a:r>
            <a:r>
              <a:rPr lang="en-US" sz="5000" b="1" dirty="0">
                <a:solidFill>
                  <a:srgbClr val="C00000"/>
                </a:solidFill>
              </a:rPr>
              <a:t>brain</a:t>
            </a:r>
            <a:r>
              <a:rPr lang="en-US" sz="5000" dirty="0">
                <a:solidFill>
                  <a:srgbClr val="C00000"/>
                </a:solidFill>
              </a:rPr>
              <a:t> development. </a:t>
            </a:r>
          </a:p>
          <a:p>
            <a:pPr algn="ctr"/>
            <a:br>
              <a:rPr lang="en-US" sz="5000" dirty="0"/>
            </a:br>
            <a:r>
              <a:rPr lang="en-US" sz="5000" dirty="0">
                <a:solidFill>
                  <a:srgbClr val="70908E"/>
                </a:solidFill>
              </a:rPr>
              <a:t>…full of golden opportunities for </a:t>
            </a:r>
            <a:r>
              <a:rPr lang="en-US" sz="5000" b="1" dirty="0">
                <a:solidFill>
                  <a:srgbClr val="70908E"/>
                </a:solidFill>
              </a:rPr>
              <a:t>soft skill </a:t>
            </a:r>
            <a:r>
              <a:rPr lang="en-US" sz="5000" dirty="0">
                <a:solidFill>
                  <a:srgbClr val="70908E"/>
                </a:solidFill>
              </a:rPr>
              <a:t>development.</a:t>
            </a:r>
          </a:p>
        </p:txBody>
      </p:sp>
    </p:spTree>
    <p:extLst>
      <p:ext uri="{BB962C8B-B14F-4D97-AF65-F5344CB8AC3E}">
        <p14:creationId xmlns:p14="http://schemas.microsoft.com/office/powerpoint/2010/main" val="116986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C695-6CAE-4C9D-CAEF-D005A0B5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7A796-7057-6FED-2550-1A1BEAF26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79D23A3-0308-E08B-8BCB-682E154DF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54" y="321065"/>
            <a:ext cx="9327092" cy="62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6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67684-347F-F538-0F20-115D7EA0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272C4-B762-2639-6F46-0FFE5ACE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CA31E-F88B-87B6-A995-5F5E822AACE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9264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rgbClr val="01608A"/>
                </a:solidFill>
              </a:rPr>
              <a:t>Why do we need play?</a:t>
            </a:r>
            <a:br>
              <a:rPr lang="en-US" sz="6600" b="1">
                <a:solidFill>
                  <a:srgbClr val="01608A"/>
                </a:solidFill>
              </a:rPr>
            </a:br>
            <a:r>
              <a:rPr lang="en-US" sz="6600" b="1">
                <a:solidFill>
                  <a:srgbClr val="01608A"/>
                </a:solidFill>
              </a:rPr>
              <a:t>		</a:t>
            </a:r>
            <a:br>
              <a:rPr lang="en-US" sz="6600" b="1">
                <a:solidFill>
                  <a:srgbClr val="01608A"/>
                </a:solidFill>
              </a:rPr>
            </a:br>
            <a:r>
              <a:rPr lang="en-US" sz="6600" b="1">
                <a:solidFill>
                  <a:srgbClr val="01608A"/>
                </a:solidFill>
              </a:rPr>
              <a:t>		</a:t>
            </a:r>
            <a:r>
              <a:rPr lang="en-US" sz="7500" b="1">
                <a:solidFill>
                  <a:srgbClr val="01608A"/>
                </a:solidFill>
              </a:rPr>
              <a:t>Because we’re human.</a:t>
            </a:r>
            <a:endParaRPr lang="en-US" sz="7500" b="1" dirty="0">
              <a:solidFill>
                <a:srgbClr val="0160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71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102E6-B85B-C3B1-EC26-AAD92C502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B35B7-37A0-569C-EE0C-C107BC56F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597DD7E-D01A-6F07-9CD1-C6A28E219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5" y="420960"/>
            <a:ext cx="11040810" cy="62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5B168-104D-6DDF-5FB1-B0C62E6F6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59245-ED02-49DA-976E-AA4EAE54C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867CC21-52D1-280C-4EE4-77E033E1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5" y="420960"/>
            <a:ext cx="11040810" cy="6200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36FCA-90DE-981F-CDB6-C5FCD2FC1A34}"/>
              </a:ext>
            </a:extLst>
          </p:cNvPr>
          <p:cNvSpPr txBox="1"/>
          <p:nvPr/>
        </p:nvSpPr>
        <p:spPr>
          <a:xfrm>
            <a:off x="2941820" y="530246"/>
            <a:ext cx="8510665" cy="609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60000"/>
              </a:lnSpc>
              <a:buNone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“</a:t>
            </a:r>
            <a:r>
              <a:rPr lang="en-US" sz="3000" dirty="0">
                <a:solidFill>
                  <a:srgbClr val="222222"/>
                </a:solidFill>
                <a:latin typeface="Proxima N W01 At Reg"/>
              </a:rPr>
              <a:t>(A) crucial factor that sets children apart from AIs is the way that they </a:t>
            </a:r>
            <a:r>
              <a:rPr lang="en-US" sz="3000" b="1" dirty="0">
                <a:solidFill>
                  <a:srgbClr val="C00000"/>
                </a:solidFill>
                <a:latin typeface="Proxima N W01 At Reg"/>
              </a:rPr>
              <a:t>learn socially</a:t>
            </a:r>
            <a:r>
              <a:rPr lang="en-US" sz="3000" dirty="0">
                <a:solidFill>
                  <a:srgbClr val="222222"/>
                </a:solidFill>
                <a:latin typeface="Proxima N W01 At Reg"/>
              </a:rPr>
              <a:t>, from other people. 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AIs can learn from very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specific and controlled 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kinds of human supervision.  But human children learn from the people around them in much more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sophisticated</a:t>
            </a:r>
            <a:r>
              <a:rPr lang="en-US" sz="3000" b="1" i="0" dirty="0">
                <a:solidFill>
                  <a:srgbClr val="F7555F"/>
                </a:solidFill>
                <a:effectLst/>
                <a:latin typeface="Proxima N W01 At Reg"/>
              </a:rPr>
              <a:t> 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ways.”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Proxima N W01 At Reg"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222222"/>
              </a:solidFill>
              <a:latin typeface="Exchange"/>
            </a:endParaRPr>
          </a:p>
          <a:p>
            <a:pPr algn="r">
              <a:buFontTx/>
              <a:buChar char="-"/>
            </a:pPr>
            <a:r>
              <a:rPr lang="en-US" sz="21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Dr. Alison Gopnik, Psychologist, UC Berkley </a:t>
            </a:r>
          </a:p>
          <a:p>
            <a:pPr marL="0" indent="0" algn="r">
              <a:buNone/>
            </a:pPr>
            <a:endParaRPr lang="en-US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1600" i="1" dirty="0">
                <a:solidFill>
                  <a:srgbClr val="222222"/>
                </a:solidFill>
                <a:latin typeface="Georgia" panose="02040502050405020303" pitchFamily="18" charset="0"/>
              </a:rPr>
              <a:t>(via “The Ultimate Learning Machines” Wall Street Journal, 2019)</a:t>
            </a:r>
            <a:endParaRPr lang="en-US" sz="1600" b="0" i="1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45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B1B0F-F0E3-811B-AC83-7CDCA0311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625B5-DF65-3E84-6BDC-693903846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8A91574-C9CF-8A2D-A314-395FC82C8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5" y="420960"/>
            <a:ext cx="11040810" cy="6200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F7D06-8475-CFB5-BF1B-F8A589981178}"/>
              </a:ext>
            </a:extLst>
          </p:cNvPr>
          <p:cNvSpPr txBox="1"/>
          <p:nvPr/>
        </p:nvSpPr>
        <p:spPr>
          <a:xfrm>
            <a:off x="2941820" y="383551"/>
            <a:ext cx="8510665" cy="609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60000"/>
              </a:lnSpc>
              <a:buNone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“Another secret of children’s learning…they are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insatiably curious 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and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active experimenters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…AIs have mostly been stuck inside their mainframes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passively absorbing data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… We’re collaborating with 	computer scientists…who try to make AIs that are similarly </a:t>
            </a:r>
            <a:r>
              <a:rPr lang="en-US" sz="3000" b="1" i="0" dirty="0">
                <a:solidFill>
                  <a:srgbClr val="C00000"/>
                </a:solidFill>
                <a:effectLst/>
                <a:latin typeface="Proxima N W01 At Reg"/>
              </a:rPr>
              <a:t>curious, active learners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Proxima N W01 At Reg"/>
              </a:rPr>
              <a:t>.”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Proxima N W01 At Reg"/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222222"/>
              </a:solidFill>
              <a:latin typeface="Exchange"/>
            </a:endParaRPr>
          </a:p>
          <a:p>
            <a:pPr algn="r">
              <a:buFontTx/>
              <a:buChar char="-"/>
            </a:pPr>
            <a:r>
              <a:rPr lang="en-US" sz="2100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Dr. Alison Gopnik, Psychologist, UC Berkley </a:t>
            </a:r>
          </a:p>
          <a:p>
            <a:pPr algn="r">
              <a:buFontTx/>
              <a:buChar char="-"/>
            </a:pPr>
            <a:endParaRPr lang="en-US" b="0" i="0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1600" i="1" dirty="0">
                <a:solidFill>
                  <a:srgbClr val="222222"/>
                </a:solidFill>
                <a:latin typeface="Georgia" panose="02040502050405020303" pitchFamily="18" charset="0"/>
              </a:rPr>
              <a:t>(via “The Ultimate Learning Machines” Wall Street Journal, 2019)</a:t>
            </a:r>
            <a:endParaRPr lang="en-US" sz="1600" b="0" i="1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9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572E-8BE2-D9B7-173D-104360460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BEC10-CBC6-54A4-22CC-B33D60AD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3D6FCB5-2722-FCEF-6025-4255E371F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8" y="259495"/>
            <a:ext cx="9503764" cy="63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4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FEB0-89CD-F569-484A-4F881C21E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23ABA-3AA0-EC48-0A42-9E147F07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11DE2-10D5-430C-818B-87278A9D4FC8}"/>
              </a:ext>
            </a:extLst>
          </p:cNvPr>
          <p:cNvSpPr txBox="1">
            <a:spLocks/>
          </p:cNvSpPr>
          <p:nvPr/>
        </p:nvSpPr>
        <p:spPr>
          <a:xfrm>
            <a:off x="973112" y="2356136"/>
            <a:ext cx="10515600" cy="2303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00" b="1" dirty="0">
                <a:solidFill>
                  <a:srgbClr val="01608A"/>
                </a:solidFill>
              </a:rPr>
              <a:t>Play is Not Just Cute.</a:t>
            </a:r>
          </a:p>
        </p:txBody>
      </p:sp>
    </p:spTree>
    <p:extLst>
      <p:ext uri="{BB962C8B-B14F-4D97-AF65-F5344CB8AC3E}">
        <p14:creationId xmlns:p14="http://schemas.microsoft.com/office/powerpoint/2010/main" val="1999330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68864-BBDC-8BD9-CE7F-48C1E938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1F56-6E15-1FA1-DED7-10CEAFB5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5623BD-01C9-B3BD-033F-5406D8389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5" y="445957"/>
            <a:ext cx="11146020" cy="62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25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50F2-B9D1-75EA-9D4E-D18B2CDF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25323-4EEF-E6B9-4F14-43E037991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7B40D72-5F09-2B01-165B-2B6BC8CC1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15" y="428156"/>
            <a:ext cx="11177667" cy="62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24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6B691-1AD6-0D1C-0F31-810925DF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84134-C56E-66D1-4626-B0150934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6C195ED8-1F7B-381B-A09B-FC8EFECEC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2" y="442678"/>
            <a:ext cx="11182663" cy="62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56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10B3-C293-E3AE-AC4E-B2FB0C4CF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272F0-9120-618B-D371-D12B4979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EC13E-BAA7-CC34-BC4D-48DBABAA7474}"/>
              </a:ext>
            </a:extLst>
          </p:cNvPr>
          <p:cNvSpPr txBox="1"/>
          <p:nvPr/>
        </p:nvSpPr>
        <p:spPr>
          <a:xfrm>
            <a:off x="626463" y="612843"/>
            <a:ext cx="59692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“They knew that what we were doing was good for kids. But they didn’t necessarily have the </a:t>
            </a:r>
            <a:r>
              <a:rPr lang="en-US" sz="3000" b="1" dirty="0"/>
              <a:t>why</a:t>
            </a:r>
            <a:r>
              <a:rPr lang="en-US" sz="3000" dirty="0"/>
              <a:t>, or the </a:t>
            </a:r>
            <a:r>
              <a:rPr lang="en-US" sz="3000" b="1" dirty="0"/>
              <a:t>research</a:t>
            </a:r>
            <a:r>
              <a:rPr lang="en-US" sz="3000" dirty="0"/>
              <a:t>, or the </a:t>
            </a:r>
            <a:r>
              <a:rPr lang="en-US" sz="3000" b="1" dirty="0"/>
              <a:t>facts</a:t>
            </a:r>
            <a:r>
              <a:rPr lang="en-US" sz="3000" dirty="0"/>
              <a:t> to confidently </a:t>
            </a:r>
            <a:r>
              <a:rPr lang="en-US" sz="3000" b="1" dirty="0"/>
              <a:t>defend</a:t>
            </a:r>
            <a:r>
              <a:rPr lang="en-US" sz="3000" dirty="0"/>
              <a:t> it to others, and to </a:t>
            </a:r>
            <a:r>
              <a:rPr lang="en-US" sz="3000" b="1" dirty="0"/>
              <a:t>advocate</a:t>
            </a:r>
            <a:r>
              <a:rPr lang="en-US" sz="3000" dirty="0"/>
              <a:t> for it, and to </a:t>
            </a:r>
            <a:r>
              <a:rPr lang="en-US" sz="3000" b="1" dirty="0"/>
              <a:t>explain</a:t>
            </a:r>
            <a:r>
              <a:rPr lang="en-US" sz="3000" dirty="0"/>
              <a:t> it.  </a:t>
            </a:r>
          </a:p>
          <a:p>
            <a:endParaRPr lang="en-US" sz="3000" dirty="0"/>
          </a:p>
          <a:p>
            <a:r>
              <a:rPr lang="en-US" sz="3000" b="1" dirty="0"/>
              <a:t>And to take it a little bit </a:t>
            </a:r>
            <a:r>
              <a:rPr lang="en-US" sz="3000" b="1" i="1" dirty="0"/>
              <a:t>deeper</a:t>
            </a:r>
            <a:r>
              <a:rPr lang="en-US" sz="3000" b="1" dirty="0"/>
              <a:t>.</a:t>
            </a:r>
          </a:p>
          <a:p>
            <a:endParaRPr lang="en-US" sz="3000" dirty="0"/>
          </a:p>
          <a:p>
            <a:r>
              <a:rPr lang="en-US" sz="3000" dirty="0"/>
              <a:t>I feel like my teachers see themselves more as </a:t>
            </a:r>
            <a:r>
              <a:rPr lang="en-US" sz="3000" b="1" dirty="0"/>
              <a:t>early childhood professionals</a:t>
            </a:r>
            <a:r>
              <a:rPr lang="en-US" sz="3000" dirty="0"/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17348-E376-9CB2-745C-0610EC2AF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55" y="884419"/>
            <a:ext cx="5089161" cy="508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101C-BBE4-6252-1746-6E98B5B6D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57571-8ACC-87FA-3B27-4BFFCC5E7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9E4C8498-F7FE-DE1C-8FDF-554737087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08" y="-340488"/>
            <a:ext cx="5025984" cy="75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1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AE299-6695-AEA1-131D-753C02D5E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2B13E-0C08-CBD5-82D4-F5B95FAB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3B2CD39F-15E9-9CCC-BD78-75B6C94D4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608" y="-340488"/>
            <a:ext cx="5025984" cy="75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5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5BB05-E839-F3D3-376E-A8E1638D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03FC2-3653-5679-B6BC-35D185684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A4915-60D5-42FC-7C51-20194594EF60}"/>
              </a:ext>
            </a:extLst>
          </p:cNvPr>
          <p:cNvSpPr txBox="1"/>
          <p:nvPr/>
        </p:nvSpPr>
        <p:spPr>
          <a:xfrm>
            <a:off x="1394084" y="426583"/>
            <a:ext cx="90090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Georgia" panose="02040502050405020303" pitchFamily="18" charset="0"/>
              </a:rPr>
              <a:t>Take Your Team Deeper into PLAY: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7A82E-D4E1-F9F4-B2A2-4E55EFE59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3" y="3185582"/>
            <a:ext cx="2590800" cy="259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5BDB0-E59C-D839-3883-296214CC5ADF}"/>
              </a:ext>
            </a:extLst>
          </p:cNvPr>
          <p:cNvSpPr txBox="1"/>
          <p:nvPr/>
        </p:nvSpPr>
        <p:spPr>
          <a:xfrm>
            <a:off x="850150" y="5954363"/>
            <a:ext cx="457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notjustcute.com/book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67EE4-42E9-C507-330B-1D8E0669D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46" y="1910274"/>
            <a:ext cx="3616914" cy="4521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186316-A38B-509F-C8F4-1B3E9E2EE14A}"/>
              </a:ext>
            </a:extLst>
          </p:cNvPr>
          <p:cNvSpPr txBox="1"/>
          <p:nvPr/>
        </p:nvSpPr>
        <p:spPr>
          <a:xfrm>
            <a:off x="820175" y="2464619"/>
            <a:ext cx="457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Not Just Cute Book Study</a:t>
            </a:r>
          </a:p>
        </p:txBody>
      </p:sp>
    </p:spTree>
    <p:extLst>
      <p:ext uri="{BB962C8B-B14F-4D97-AF65-F5344CB8AC3E}">
        <p14:creationId xmlns:p14="http://schemas.microsoft.com/office/powerpoint/2010/main" val="2302631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7F528-D37B-D12F-9A78-108B9A995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29806-4E81-A43D-C42F-6A9AA9554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BE7F3-95A8-AC98-55BB-40057D4FF27C}"/>
              </a:ext>
            </a:extLst>
          </p:cNvPr>
          <p:cNvSpPr txBox="1"/>
          <p:nvPr/>
        </p:nvSpPr>
        <p:spPr>
          <a:xfrm>
            <a:off x="1394084" y="426583"/>
            <a:ext cx="90090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Georgia" panose="02040502050405020303" pitchFamily="18" charset="0"/>
              </a:rPr>
              <a:t>Take Your Team Deeper into PLAY: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37D7D-D0AB-7EFF-ACBE-7F814CD9D1A0}"/>
              </a:ext>
            </a:extLst>
          </p:cNvPr>
          <p:cNvSpPr txBox="1"/>
          <p:nvPr/>
        </p:nvSpPr>
        <p:spPr>
          <a:xfrm>
            <a:off x="850150" y="5954363"/>
            <a:ext cx="457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notjustcute.com/powerful 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F057F-15AC-4A80-A0B0-7FF3872C6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19" y="2184060"/>
            <a:ext cx="3797931" cy="3797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DCECA-521A-8621-16B2-3D192FC3C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96" y="2678439"/>
            <a:ext cx="3119085" cy="31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75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B65E1-61BD-2045-1191-D800F45F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F3B21-A803-8C74-5744-953DCC7F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110D6-0513-6801-5FFA-B58BCA18DF42}"/>
              </a:ext>
            </a:extLst>
          </p:cNvPr>
          <p:cNvSpPr txBox="1"/>
          <p:nvPr/>
        </p:nvSpPr>
        <p:spPr>
          <a:xfrm>
            <a:off x="1394084" y="426583"/>
            <a:ext cx="90090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Georgia" panose="02040502050405020303" pitchFamily="18" charset="0"/>
              </a:rPr>
              <a:t>Take Your Team Deeper into PLAY: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F4DA6-4035-328F-B027-A2DCF52D548D}"/>
              </a:ext>
            </a:extLst>
          </p:cNvPr>
          <p:cNvSpPr txBox="1"/>
          <p:nvPr/>
        </p:nvSpPr>
        <p:spPr>
          <a:xfrm>
            <a:off x="850150" y="5954363"/>
            <a:ext cx="457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notjustcute.com/speaking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79A6C-828F-7957-3634-FABF3019B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7" y="2860769"/>
            <a:ext cx="3121222" cy="3121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611B44-510E-DA5C-5C23-182418916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41" y="2638270"/>
            <a:ext cx="3554620" cy="35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1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91D6B-22F7-2B54-0656-B7A23146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73766-084E-CBFB-49C4-3D9F9B52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C022B78-29E0-14E4-EEB4-F0A6CBAE1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1"/>
            <a:ext cx="5648378" cy="6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D72BA-285E-5DA6-434B-FFBA1AADD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EB7C9-38CF-5E0B-382C-294FFC72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D1A89-ED1B-C794-16BA-574FB9972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266" y="296270"/>
            <a:ext cx="5013467" cy="62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68864-BBDC-8BD9-CE7F-48C1E938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1F56-6E15-1FA1-DED7-10CEAFB5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6C0E86-E0FF-3891-C803-A4B5F39CC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543" y="19374"/>
            <a:ext cx="9460914" cy="624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FAFA4-EF29-2F2F-26BB-D357B53BB24C}"/>
              </a:ext>
            </a:extLst>
          </p:cNvPr>
          <p:cNvSpPr txBox="1"/>
          <p:nvPr/>
        </p:nvSpPr>
        <p:spPr>
          <a:xfrm>
            <a:off x="359764" y="6222853"/>
            <a:ext cx="123454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Tennessee Voluntary PreK Program  (TNVPK)  “Effects of a statewide pre-kindergarten program on children’s 						                achievement and behavior through sixth grade”  (</a:t>
            </a:r>
            <a:r>
              <a:rPr lang="en-US" sz="1900" i="1" dirty="0"/>
              <a:t>Dev. Psychology</a:t>
            </a:r>
            <a:r>
              <a:rPr lang="en-US" sz="1900" dirty="0"/>
              <a:t>, 2022)</a:t>
            </a:r>
          </a:p>
        </p:txBody>
      </p:sp>
    </p:spTree>
    <p:extLst>
      <p:ext uri="{BB962C8B-B14F-4D97-AF65-F5344CB8AC3E}">
        <p14:creationId xmlns:p14="http://schemas.microsoft.com/office/powerpoint/2010/main" val="89863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CFB0B-C36B-AC40-4D8A-CF68E1459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EE77B-442F-8087-975B-CF8C30AF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7546DE-4A42-5580-CB7D-F57FF4D22B3C}"/>
              </a:ext>
            </a:extLst>
          </p:cNvPr>
          <p:cNvSpPr txBox="1">
            <a:spLocks/>
          </p:cNvSpPr>
          <p:nvPr/>
        </p:nvSpPr>
        <p:spPr>
          <a:xfrm>
            <a:off x="934768" y="262520"/>
            <a:ext cx="10673862" cy="598939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sz="5500" dirty="0">
                <a:solidFill>
                  <a:srgbClr val="333333"/>
                </a:solidFill>
                <a:latin typeface="Georgia" panose="02040502050405020303" pitchFamily="18" charset="0"/>
              </a:rPr>
              <a:t>"It's like saying </a:t>
            </a:r>
            <a:r>
              <a:rPr lang="en-US" sz="55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spinach</a:t>
            </a:r>
            <a:r>
              <a:rPr lang="en-US" sz="5500" dirty="0">
                <a:solidFill>
                  <a:srgbClr val="333333"/>
                </a:solidFill>
                <a:latin typeface="Georgia" panose="02040502050405020303" pitchFamily="18" charset="0"/>
              </a:rPr>
              <a:t> is really good for you, but we can't afford spinach. But here, I've got this </a:t>
            </a:r>
            <a:r>
              <a:rPr lang="en-US" sz="5500" b="1" dirty="0">
                <a:solidFill>
                  <a:srgbClr val="92D050"/>
                </a:solidFill>
                <a:latin typeface="Georgia" panose="02040502050405020303" pitchFamily="18" charset="0"/>
              </a:rPr>
              <a:t>Easter grass</a:t>
            </a:r>
            <a:r>
              <a:rPr lang="en-US" sz="5500" dirty="0">
                <a:solidFill>
                  <a:srgbClr val="333333"/>
                </a:solidFill>
                <a:latin typeface="Georgia" panose="02040502050405020303" pitchFamily="18" charset="0"/>
              </a:rPr>
              <a:t>. Maybe that will be just as good."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– Dale Farran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rgbClr val="333333"/>
                </a:solidFill>
                <a:latin typeface="Georgia" panose="02040502050405020303" pitchFamily="18" charset="0"/>
              </a:rPr>
              <a:t>Vanderbilt University, Lead Researcher on TNVPK Study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(via </a:t>
            </a:r>
            <a:r>
              <a:rPr lang="en-US" sz="2400" b="1" i="1" dirty="0">
                <a:solidFill>
                  <a:srgbClr val="333333"/>
                </a:solidFill>
                <a:latin typeface="Georgia" panose="02040502050405020303" pitchFamily="18" charset="0"/>
              </a:rPr>
              <a:t>“</a:t>
            </a:r>
            <a:r>
              <a:rPr lang="en-US" sz="2400" b="1" i="1" dirty="0">
                <a:solidFill>
                  <a:srgbClr val="333333"/>
                </a:solidFill>
                <a:latin typeface="Lato" panose="020B0604020202020204" pitchFamily="34" charset="0"/>
              </a:rPr>
              <a:t>The Tennessee Pre-K Debate: Spinach Vs. Easter Grass.” </a:t>
            </a:r>
            <a:r>
              <a:rPr lang="en-US" sz="2400" i="1" dirty="0">
                <a:solidFill>
                  <a:srgbClr val="333333"/>
                </a:solidFill>
                <a:latin typeface="Lato" panose="020B0604020202020204" pitchFamily="34" charset="0"/>
              </a:rPr>
              <a:t>NPR, 2015</a:t>
            </a:r>
            <a:r>
              <a:rPr lang="en-US" sz="2400" i="1" dirty="0">
                <a:solidFill>
                  <a:srgbClr val="333333"/>
                </a:solidFill>
                <a:latin typeface="Georgia" panose="02040502050405020303" pitchFamily="18" charset="0"/>
              </a:rPr>
              <a:t>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2888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C90E-3B17-741F-FAE0-C8129340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ABB76-19F3-7A57-D088-9E8C0DAF4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137C40-E691-0D59-18E1-AE572EE5080B}"/>
              </a:ext>
            </a:extLst>
          </p:cNvPr>
          <p:cNvSpPr/>
          <p:nvPr/>
        </p:nvSpPr>
        <p:spPr>
          <a:xfrm>
            <a:off x="1888762" y="110296"/>
            <a:ext cx="9129008" cy="61635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3CA5DD4-C8D7-5365-A73F-7B6483B9B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83" y="237697"/>
            <a:ext cx="8861476" cy="5940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88C96-32CD-CFB2-6383-52FD0A51E8AC}"/>
              </a:ext>
            </a:extLst>
          </p:cNvPr>
          <p:cNvSpPr txBox="1"/>
          <p:nvPr/>
        </p:nvSpPr>
        <p:spPr>
          <a:xfrm>
            <a:off x="560265" y="6318814"/>
            <a:ext cx="1134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Published:  </a:t>
            </a:r>
            <a:r>
              <a:rPr lang="en-US" b="1" dirty="0"/>
              <a:t>“Why are preschool programs becoming less effective?” </a:t>
            </a:r>
            <a:r>
              <a:rPr lang="en-US" dirty="0"/>
              <a:t>(</a:t>
            </a:r>
            <a:r>
              <a:rPr lang="en-US" i="1" dirty="0"/>
              <a:t>Journal of Policy Analysis and Management</a:t>
            </a:r>
            <a:r>
              <a:rPr lang="en-US" dirty="0"/>
              <a:t>, 2026)</a:t>
            </a:r>
          </a:p>
        </p:txBody>
      </p:sp>
    </p:spTree>
    <p:extLst>
      <p:ext uri="{BB962C8B-B14F-4D97-AF65-F5344CB8AC3E}">
        <p14:creationId xmlns:p14="http://schemas.microsoft.com/office/powerpoint/2010/main" val="264937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2DEE-45D1-BC72-9E3C-E44D05C0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A67D5-4711-072E-A945-DFDA95DC5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5BE26-AE45-428C-03D1-3F7343BF5290}"/>
              </a:ext>
            </a:extLst>
          </p:cNvPr>
          <p:cNvSpPr txBox="1"/>
          <p:nvPr/>
        </p:nvSpPr>
        <p:spPr>
          <a:xfrm>
            <a:off x="560265" y="6318814"/>
            <a:ext cx="1134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Published:  </a:t>
            </a:r>
            <a:r>
              <a:rPr lang="en-US" b="1" dirty="0"/>
              <a:t>“Why are preschool programs becoming less effective?” </a:t>
            </a:r>
            <a:r>
              <a:rPr lang="en-US" dirty="0"/>
              <a:t>(</a:t>
            </a:r>
            <a:r>
              <a:rPr lang="en-US" i="1" dirty="0"/>
              <a:t>Journal of Policy Analysis and Management</a:t>
            </a:r>
            <a:r>
              <a:rPr lang="en-US" dirty="0"/>
              <a:t>, 2026)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66E2A-743A-877F-400D-9CC6AEDDE199}"/>
              </a:ext>
            </a:extLst>
          </p:cNvPr>
          <p:cNvSpPr txBox="1"/>
          <p:nvPr/>
        </p:nvSpPr>
        <p:spPr>
          <a:xfrm>
            <a:off x="1588957" y="130414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Good News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95C21-88A5-9217-B69F-37FCE9465456}"/>
              </a:ext>
            </a:extLst>
          </p:cNvPr>
          <p:cNvSpPr txBox="1"/>
          <p:nvPr/>
        </p:nvSpPr>
        <p:spPr>
          <a:xfrm>
            <a:off x="1738857" y="3316174"/>
            <a:ext cx="450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Bad News</a:t>
            </a:r>
            <a:r>
              <a:rPr lang="en-US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EB062-F156-F934-7D08-F648DDC596EE}"/>
              </a:ext>
            </a:extLst>
          </p:cNvPr>
          <p:cNvSpPr txBox="1"/>
          <p:nvPr/>
        </p:nvSpPr>
        <p:spPr>
          <a:xfrm>
            <a:off x="1259177" y="284814"/>
            <a:ext cx="903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Pre 2000   vs   Post 2000</a:t>
            </a:r>
          </a:p>
        </p:txBody>
      </p:sp>
    </p:spTree>
    <p:extLst>
      <p:ext uri="{BB962C8B-B14F-4D97-AF65-F5344CB8AC3E}">
        <p14:creationId xmlns:p14="http://schemas.microsoft.com/office/powerpoint/2010/main" val="901391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1260</Words>
  <Application>Microsoft Office PowerPoint</Application>
  <PresentationFormat>Widescreen</PresentationFormat>
  <Paragraphs>196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</vt:lpstr>
      <vt:lpstr>Calibri</vt:lpstr>
      <vt:lpstr>Calibri Light</vt:lpstr>
      <vt:lpstr>Exchange</vt:lpstr>
      <vt:lpstr>Georgia</vt:lpstr>
      <vt:lpstr>Inter</vt:lpstr>
      <vt:lpstr>Lato</vt:lpstr>
      <vt:lpstr>Mallory</vt:lpstr>
      <vt:lpstr>Print Clearly</vt:lpstr>
      <vt:lpstr>Proxima N W01 At Reg</vt:lpstr>
      <vt:lpstr>Rockwell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Morgan</dc:creator>
  <cp:lastModifiedBy>Amanda Morgan</cp:lastModifiedBy>
  <cp:revision>5</cp:revision>
  <dcterms:created xsi:type="dcterms:W3CDTF">2025-10-31T16:41:20Z</dcterms:created>
  <dcterms:modified xsi:type="dcterms:W3CDTF">2025-11-03T16:41:13Z</dcterms:modified>
</cp:coreProperties>
</file>